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Space Mono" charset="1" panose="02000509040000020004"/>
      <p:regular r:id="rId10"/>
    </p:embeddedFont>
    <p:embeddedFont>
      <p:font typeface="Space Mono Bold" charset="1" panose="02000809030000020004"/>
      <p:regular r:id="rId11"/>
    </p:embeddedFont>
    <p:embeddedFont>
      <p:font typeface="Space Mono Italics" charset="1" panose="02000509090000090004"/>
      <p:regular r:id="rId12"/>
    </p:embeddedFont>
    <p:embeddedFont>
      <p:font typeface="Space Mono Bold Italics" charset="1" panose="02000809040000090004"/>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26" Target="slides/slide13.xml" Type="http://schemas.openxmlformats.org/officeDocument/2006/relationships/slide"/><Relationship Id="rId27" Target="slides/slide14.xml" Type="http://schemas.openxmlformats.org/officeDocument/2006/relationships/slide"/><Relationship Id="rId28" Target="slides/slide15.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png>
</file>

<file path=ppt/media/image5.png>
</file>

<file path=ppt/media/image6.png>
</file>

<file path=ppt/media/image7.jpeg>
</file>

<file path=ppt/media/image8.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https://www.spiceworks.com/tech/it-infrastructure/articles/what-is-it-infrastructure/" TargetMode="External" Type="http://schemas.openxmlformats.org/officeDocument/2006/relationships/hyperlink"/></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65652" b="0"/>
          <a:stretch>
            <a:fillRect/>
          </a:stretch>
        </p:blipFill>
        <p:spPr>
          <a:xfrm flipH="false" flipV="false" rot="0">
            <a:off x="0" y="0"/>
            <a:ext cx="5293312" cy="10287000"/>
          </a:xfrm>
          <a:prstGeom prst="rect">
            <a:avLst/>
          </a:prstGeom>
        </p:spPr>
      </p:pic>
      <p:grpSp>
        <p:nvGrpSpPr>
          <p:cNvPr name="Group 3" id="3"/>
          <p:cNvGrpSpPr/>
          <p:nvPr/>
        </p:nvGrpSpPr>
        <p:grpSpPr>
          <a:xfrm rot="0">
            <a:off x="4377349" y="1028700"/>
            <a:ext cx="12881951" cy="8229600"/>
            <a:chOff x="0" y="0"/>
            <a:chExt cx="26263731" cy="16778514"/>
          </a:xfrm>
        </p:grpSpPr>
        <p:sp>
          <p:nvSpPr>
            <p:cNvPr name="Freeform 4" id="4"/>
            <p:cNvSpPr/>
            <p:nvPr/>
          </p:nvSpPr>
          <p:spPr>
            <a:xfrm>
              <a:off x="0" y="0"/>
              <a:ext cx="26263730" cy="16778514"/>
            </a:xfrm>
            <a:custGeom>
              <a:avLst/>
              <a:gdLst/>
              <a:ahLst/>
              <a:cxnLst/>
              <a:rect r="r" b="b" t="t" l="l"/>
              <a:pathLst>
                <a:path h="16778514" w="26263730">
                  <a:moveTo>
                    <a:pt x="0" y="0"/>
                  </a:moveTo>
                  <a:lnTo>
                    <a:pt x="0" y="16778514"/>
                  </a:lnTo>
                  <a:lnTo>
                    <a:pt x="26263730" y="16778514"/>
                  </a:lnTo>
                  <a:lnTo>
                    <a:pt x="26263730" y="0"/>
                  </a:lnTo>
                  <a:lnTo>
                    <a:pt x="0" y="0"/>
                  </a:lnTo>
                  <a:close/>
                  <a:moveTo>
                    <a:pt x="26202770" y="16717555"/>
                  </a:moveTo>
                  <a:lnTo>
                    <a:pt x="59690" y="16717555"/>
                  </a:lnTo>
                  <a:lnTo>
                    <a:pt x="59690" y="59690"/>
                  </a:lnTo>
                  <a:lnTo>
                    <a:pt x="26202770" y="59690"/>
                  </a:lnTo>
                  <a:lnTo>
                    <a:pt x="26202770" y="16717555"/>
                  </a:lnTo>
                  <a:close/>
                </a:path>
              </a:pathLst>
            </a:custGeom>
            <a:solidFill>
              <a:srgbClr val="241D27"/>
            </a:solidFill>
          </p:spPr>
        </p:sp>
      </p:grpSp>
      <p:sp>
        <p:nvSpPr>
          <p:cNvPr name="TextBox 5" id="5"/>
          <p:cNvSpPr txBox="true"/>
          <p:nvPr/>
        </p:nvSpPr>
        <p:spPr>
          <a:xfrm rot="0">
            <a:off x="6223391" y="3355658"/>
            <a:ext cx="10415859" cy="3832860"/>
          </a:xfrm>
          <a:prstGeom prst="rect">
            <a:avLst/>
          </a:prstGeom>
        </p:spPr>
        <p:txBody>
          <a:bodyPr anchor="t" rtlCol="false" tIns="0" lIns="0" bIns="0" rIns="0">
            <a:spAutoFit/>
          </a:bodyPr>
          <a:lstStyle/>
          <a:p>
            <a:pPr>
              <a:lnSpc>
                <a:spcPts val="9869"/>
              </a:lnSpc>
            </a:pPr>
            <a:r>
              <a:rPr lang="en-US" sz="10500" spc="105">
                <a:solidFill>
                  <a:srgbClr val="241D27"/>
                </a:solidFill>
                <a:latin typeface="Space Mono Bold"/>
              </a:rPr>
              <a:t>INTRODUCTION TO CLOUD MIGRATION</a:t>
            </a:r>
          </a:p>
        </p:txBody>
      </p:sp>
      <p:grpSp>
        <p:nvGrpSpPr>
          <p:cNvPr name="Group 6" id="6"/>
          <p:cNvGrpSpPr/>
          <p:nvPr/>
        </p:nvGrpSpPr>
        <p:grpSpPr>
          <a:xfrm rot="0">
            <a:off x="1028700" y="1028700"/>
            <a:ext cx="2426066" cy="8229600"/>
            <a:chOff x="0" y="0"/>
            <a:chExt cx="9411346" cy="31924782"/>
          </a:xfrm>
        </p:grpSpPr>
        <p:sp>
          <p:nvSpPr>
            <p:cNvPr name="Freeform 7" id="7"/>
            <p:cNvSpPr/>
            <p:nvPr/>
          </p:nvSpPr>
          <p:spPr>
            <a:xfrm>
              <a:off x="72390" y="72390"/>
              <a:ext cx="9266566" cy="31780001"/>
            </a:xfrm>
            <a:custGeom>
              <a:avLst/>
              <a:gdLst/>
              <a:ahLst/>
              <a:cxnLst/>
              <a:rect r="r" b="b" t="t" l="l"/>
              <a:pathLst>
                <a:path h="31780001" w="9266566">
                  <a:moveTo>
                    <a:pt x="0" y="0"/>
                  </a:moveTo>
                  <a:lnTo>
                    <a:pt x="9266566" y="0"/>
                  </a:lnTo>
                  <a:lnTo>
                    <a:pt x="9266566" y="31780001"/>
                  </a:lnTo>
                  <a:lnTo>
                    <a:pt x="0" y="31780001"/>
                  </a:lnTo>
                  <a:lnTo>
                    <a:pt x="0" y="0"/>
                  </a:lnTo>
                  <a:close/>
                </a:path>
              </a:pathLst>
            </a:custGeom>
            <a:solidFill>
              <a:srgbClr val="FFFFFF"/>
            </a:solidFill>
          </p:spPr>
        </p:sp>
        <p:sp>
          <p:nvSpPr>
            <p:cNvPr name="Freeform 8" id="8"/>
            <p:cNvSpPr/>
            <p:nvPr/>
          </p:nvSpPr>
          <p:spPr>
            <a:xfrm>
              <a:off x="0" y="0"/>
              <a:ext cx="9411346" cy="31924783"/>
            </a:xfrm>
            <a:custGeom>
              <a:avLst/>
              <a:gdLst/>
              <a:ahLst/>
              <a:cxnLst/>
              <a:rect r="r" b="b" t="t" l="l"/>
              <a:pathLst>
                <a:path h="31924783" w="9411346">
                  <a:moveTo>
                    <a:pt x="9266566" y="31780001"/>
                  </a:moveTo>
                  <a:lnTo>
                    <a:pt x="9411346" y="31780001"/>
                  </a:lnTo>
                  <a:lnTo>
                    <a:pt x="9411346" y="31924783"/>
                  </a:lnTo>
                  <a:lnTo>
                    <a:pt x="9266566" y="31924783"/>
                  </a:lnTo>
                  <a:lnTo>
                    <a:pt x="9266566" y="31780001"/>
                  </a:lnTo>
                  <a:close/>
                  <a:moveTo>
                    <a:pt x="0" y="144780"/>
                  </a:moveTo>
                  <a:lnTo>
                    <a:pt x="144780" y="144780"/>
                  </a:lnTo>
                  <a:lnTo>
                    <a:pt x="144780" y="31780001"/>
                  </a:lnTo>
                  <a:lnTo>
                    <a:pt x="0" y="31780001"/>
                  </a:lnTo>
                  <a:lnTo>
                    <a:pt x="0" y="144780"/>
                  </a:lnTo>
                  <a:close/>
                  <a:moveTo>
                    <a:pt x="0" y="31780001"/>
                  </a:moveTo>
                  <a:lnTo>
                    <a:pt x="144780" y="31780001"/>
                  </a:lnTo>
                  <a:lnTo>
                    <a:pt x="144780" y="31924783"/>
                  </a:lnTo>
                  <a:lnTo>
                    <a:pt x="0" y="31924783"/>
                  </a:lnTo>
                  <a:lnTo>
                    <a:pt x="0" y="31780001"/>
                  </a:lnTo>
                  <a:close/>
                  <a:moveTo>
                    <a:pt x="9266566" y="144780"/>
                  </a:moveTo>
                  <a:lnTo>
                    <a:pt x="9411346" y="144780"/>
                  </a:lnTo>
                  <a:lnTo>
                    <a:pt x="9411346" y="31780001"/>
                  </a:lnTo>
                  <a:lnTo>
                    <a:pt x="9266566" y="31780001"/>
                  </a:lnTo>
                  <a:lnTo>
                    <a:pt x="9266566" y="144780"/>
                  </a:lnTo>
                  <a:close/>
                  <a:moveTo>
                    <a:pt x="144780" y="31780001"/>
                  </a:moveTo>
                  <a:lnTo>
                    <a:pt x="9266566" y="31780001"/>
                  </a:lnTo>
                  <a:lnTo>
                    <a:pt x="9266566" y="31924783"/>
                  </a:lnTo>
                  <a:lnTo>
                    <a:pt x="144780" y="31924783"/>
                  </a:lnTo>
                  <a:lnTo>
                    <a:pt x="144780" y="31780001"/>
                  </a:lnTo>
                  <a:close/>
                  <a:moveTo>
                    <a:pt x="9266566" y="0"/>
                  </a:moveTo>
                  <a:lnTo>
                    <a:pt x="9411346" y="0"/>
                  </a:lnTo>
                  <a:lnTo>
                    <a:pt x="9411346" y="144780"/>
                  </a:lnTo>
                  <a:lnTo>
                    <a:pt x="9266566" y="144780"/>
                  </a:lnTo>
                  <a:lnTo>
                    <a:pt x="9266566" y="0"/>
                  </a:lnTo>
                  <a:close/>
                  <a:moveTo>
                    <a:pt x="0" y="0"/>
                  </a:moveTo>
                  <a:lnTo>
                    <a:pt x="144780" y="0"/>
                  </a:lnTo>
                  <a:lnTo>
                    <a:pt x="144780" y="144780"/>
                  </a:lnTo>
                  <a:lnTo>
                    <a:pt x="0" y="144780"/>
                  </a:lnTo>
                  <a:lnTo>
                    <a:pt x="0" y="0"/>
                  </a:lnTo>
                  <a:close/>
                  <a:moveTo>
                    <a:pt x="144780" y="0"/>
                  </a:moveTo>
                  <a:lnTo>
                    <a:pt x="9266566" y="0"/>
                  </a:lnTo>
                  <a:lnTo>
                    <a:pt x="9266566" y="144780"/>
                  </a:lnTo>
                  <a:lnTo>
                    <a:pt x="144780" y="144780"/>
                  </a:lnTo>
                  <a:lnTo>
                    <a:pt x="144780" y="0"/>
                  </a:lnTo>
                  <a:close/>
                </a:path>
              </a:pathLst>
            </a:custGeom>
            <a:solidFill>
              <a:srgbClr val="241D27"/>
            </a:solidFill>
          </p:spPr>
        </p:sp>
      </p:grpSp>
      <p:sp>
        <p:nvSpPr>
          <p:cNvPr name="TextBox 9" id="9"/>
          <p:cNvSpPr txBox="true"/>
          <p:nvPr/>
        </p:nvSpPr>
        <p:spPr>
          <a:xfrm rot="-5400000">
            <a:off x="-1166322" y="4910201"/>
            <a:ext cx="6835160" cy="466598"/>
          </a:xfrm>
          <a:prstGeom prst="rect">
            <a:avLst/>
          </a:prstGeom>
        </p:spPr>
        <p:txBody>
          <a:bodyPr anchor="t" rtlCol="false" tIns="0" lIns="0" bIns="0" rIns="0">
            <a:spAutoFit/>
          </a:bodyPr>
          <a:lstStyle/>
          <a:p>
            <a:pPr algn="ctr">
              <a:lnSpc>
                <a:spcPts val="3615"/>
              </a:lnSpc>
            </a:pPr>
            <a:r>
              <a:rPr lang="en-US" sz="3200" spc="320">
                <a:solidFill>
                  <a:srgbClr val="241D27"/>
                </a:solidFill>
                <a:latin typeface="Space Mono Bold"/>
              </a:rPr>
              <a:t>CLOUD MIGRATION</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33090958" cy="16778514"/>
          </a:xfrm>
        </p:grpSpPr>
        <p:sp>
          <p:nvSpPr>
            <p:cNvPr name="Freeform 3" id="3"/>
            <p:cNvSpPr/>
            <p:nvPr/>
          </p:nvSpPr>
          <p:spPr>
            <a:xfrm>
              <a:off x="0" y="0"/>
              <a:ext cx="33090957" cy="16778514"/>
            </a:xfrm>
            <a:custGeom>
              <a:avLst/>
              <a:gdLst/>
              <a:ahLst/>
              <a:cxnLst/>
              <a:rect r="r" b="b" t="t" l="l"/>
              <a:pathLst>
                <a:path h="16778514" w="33090957">
                  <a:moveTo>
                    <a:pt x="0" y="0"/>
                  </a:moveTo>
                  <a:lnTo>
                    <a:pt x="0" y="16778514"/>
                  </a:lnTo>
                  <a:lnTo>
                    <a:pt x="33090957" y="16778514"/>
                  </a:lnTo>
                  <a:lnTo>
                    <a:pt x="33090957" y="0"/>
                  </a:lnTo>
                  <a:lnTo>
                    <a:pt x="0" y="0"/>
                  </a:lnTo>
                  <a:close/>
                  <a:moveTo>
                    <a:pt x="33029999" y="16717555"/>
                  </a:moveTo>
                  <a:lnTo>
                    <a:pt x="59690" y="16717555"/>
                  </a:lnTo>
                  <a:lnTo>
                    <a:pt x="59690" y="59690"/>
                  </a:lnTo>
                  <a:lnTo>
                    <a:pt x="33029999" y="59690"/>
                  </a:lnTo>
                  <a:lnTo>
                    <a:pt x="33029999" y="16717555"/>
                  </a:lnTo>
                  <a:close/>
                </a:path>
              </a:pathLst>
            </a:custGeom>
            <a:solidFill>
              <a:srgbClr val="241D27"/>
            </a:solidFill>
          </p:spPr>
        </p:sp>
      </p:grpSp>
      <p:grpSp>
        <p:nvGrpSpPr>
          <p:cNvPr name="Group 4" id="4"/>
          <p:cNvGrpSpPr/>
          <p:nvPr/>
        </p:nvGrpSpPr>
        <p:grpSpPr>
          <a:xfrm rot="0">
            <a:off x="1028700" y="1028700"/>
            <a:ext cx="16230600" cy="2367294"/>
            <a:chOff x="0" y="0"/>
            <a:chExt cx="33090958" cy="4826440"/>
          </a:xfrm>
        </p:grpSpPr>
        <p:sp>
          <p:nvSpPr>
            <p:cNvPr name="Freeform 5" id="5"/>
            <p:cNvSpPr/>
            <p:nvPr/>
          </p:nvSpPr>
          <p:spPr>
            <a:xfrm>
              <a:off x="0" y="0"/>
              <a:ext cx="33090957" cy="4826440"/>
            </a:xfrm>
            <a:custGeom>
              <a:avLst/>
              <a:gdLst/>
              <a:ahLst/>
              <a:cxnLst/>
              <a:rect r="r" b="b" t="t" l="l"/>
              <a:pathLst>
                <a:path h="4826440" w="33090957">
                  <a:moveTo>
                    <a:pt x="0" y="0"/>
                  </a:moveTo>
                  <a:lnTo>
                    <a:pt x="0" y="4826440"/>
                  </a:lnTo>
                  <a:lnTo>
                    <a:pt x="33090957" y="4826440"/>
                  </a:lnTo>
                  <a:lnTo>
                    <a:pt x="33090957" y="0"/>
                  </a:lnTo>
                  <a:lnTo>
                    <a:pt x="0" y="0"/>
                  </a:lnTo>
                  <a:close/>
                  <a:moveTo>
                    <a:pt x="33029999" y="4765480"/>
                  </a:moveTo>
                  <a:lnTo>
                    <a:pt x="59690" y="4765480"/>
                  </a:lnTo>
                  <a:lnTo>
                    <a:pt x="59690" y="59690"/>
                  </a:lnTo>
                  <a:lnTo>
                    <a:pt x="33029999" y="59690"/>
                  </a:lnTo>
                  <a:lnTo>
                    <a:pt x="33029999" y="4765480"/>
                  </a:lnTo>
                  <a:close/>
                </a:path>
              </a:pathLst>
            </a:custGeom>
            <a:solidFill>
              <a:srgbClr val="241D27"/>
            </a:solidFill>
          </p:spPr>
        </p:sp>
      </p:grpSp>
      <p:sp>
        <p:nvSpPr>
          <p:cNvPr name="TextBox 6" id="6"/>
          <p:cNvSpPr txBox="true"/>
          <p:nvPr/>
        </p:nvSpPr>
        <p:spPr>
          <a:xfrm rot="0">
            <a:off x="1759752" y="1736097"/>
            <a:ext cx="12782017" cy="962025"/>
          </a:xfrm>
          <a:prstGeom prst="rect">
            <a:avLst/>
          </a:prstGeom>
        </p:spPr>
        <p:txBody>
          <a:bodyPr anchor="t" rtlCol="false" tIns="0" lIns="0" bIns="0" rIns="0">
            <a:spAutoFit/>
          </a:bodyPr>
          <a:lstStyle/>
          <a:p>
            <a:pPr>
              <a:lnSpc>
                <a:spcPts val="7680"/>
              </a:lnSpc>
            </a:pPr>
            <a:r>
              <a:rPr lang="en-US" sz="6400" spc="192">
                <a:solidFill>
                  <a:srgbClr val="241D27"/>
                </a:solidFill>
                <a:latin typeface="Space Mono Bold"/>
              </a:rPr>
              <a:t>Cloud migration strategy</a:t>
            </a:r>
          </a:p>
        </p:txBody>
      </p:sp>
      <p:sp>
        <p:nvSpPr>
          <p:cNvPr name="AutoShape 7" id="7"/>
          <p:cNvSpPr/>
          <p:nvPr/>
        </p:nvSpPr>
        <p:spPr>
          <a:xfrm rot="0">
            <a:off x="15177151" y="1028700"/>
            <a:ext cx="2082149" cy="2367294"/>
          </a:xfrm>
          <a:prstGeom prst="rect">
            <a:avLst/>
          </a:prstGeom>
          <a:solidFill>
            <a:srgbClr val="241D27"/>
          </a:solidFill>
        </p:spPr>
      </p:sp>
      <p:sp>
        <p:nvSpPr>
          <p:cNvPr name="TextBox 8" id="8"/>
          <p:cNvSpPr txBox="true"/>
          <p:nvPr/>
        </p:nvSpPr>
        <p:spPr>
          <a:xfrm rot="0">
            <a:off x="1483156" y="4326255"/>
            <a:ext cx="14953743" cy="4932045"/>
          </a:xfrm>
          <a:prstGeom prst="rect">
            <a:avLst/>
          </a:prstGeom>
        </p:spPr>
        <p:txBody>
          <a:bodyPr anchor="t" rtlCol="false" tIns="0" lIns="0" bIns="0" rIns="0">
            <a:spAutoFit/>
          </a:bodyPr>
          <a:lstStyle/>
          <a:p>
            <a:pPr algn="just">
              <a:lnSpc>
                <a:spcPts val="4949"/>
              </a:lnSpc>
            </a:pPr>
            <a:r>
              <a:rPr lang="en-US" sz="3299" spc="32">
                <a:solidFill>
                  <a:srgbClr val="241D27"/>
                </a:solidFill>
                <a:latin typeface="Space Mono"/>
              </a:rPr>
              <a:t>Sometimes, one or many modules of the existing infrastructure may not be compatible with the cloud platforms in the market. This typically manifests in the form of data that cannot be moved for compliance reasons or architecture that only recently took extra capital to build. In such cases, it makes financial and operational sense to keep these modules on-premise.</a:t>
            </a:r>
          </a:p>
          <a:p>
            <a:pPr algn="just">
              <a:lnSpc>
                <a:spcPts val="4949"/>
              </a:lnSpc>
            </a:pPr>
          </a:p>
        </p:txBody>
      </p:sp>
      <p:sp>
        <p:nvSpPr>
          <p:cNvPr name="TextBox 9" id="9"/>
          <p:cNvSpPr txBox="true"/>
          <p:nvPr/>
        </p:nvSpPr>
        <p:spPr>
          <a:xfrm rot="0">
            <a:off x="6952428" y="3671603"/>
            <a:ext cx="9484471" cy="571500"/>
          </a:xfrm>
          <a:prstGeom prst="rect">
            <a:avLst/>
          </a:prstGeom>
        </p:spPr>
        <p:txBody>
          <a:bodyPr anchor="t" rtlCol="false" tIns="0" lIns="0" bIns="0" rIns="0">
            <a:spAutoFit/>
          </a:bodyPr>
          <a:lstStyle/>
          <a:p>
            <a:pPr>
              <a:lnSpc>
                <a:spcPts val="4560"/>
              </a:lnSpc>
            </a:pPr>
            <a:r>
              <a:rPr lang="en-US" sz="3800" spc="380">
                <a:solidFill>
                  <a:srgbClr val="241D27"/>
                </a:solidFill>
                <a:latin typeface="Space Mono Bold"/>
              </a:rPr>
              <a:t>RETAINING</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28700" y="201175"/>
            <a:ext cx="16230600" cy="2254557"/>
          </a:xfrm>
          <a:prstGeom prst="rect">
            <a:avLst/>
          </a:prstGeom>
          <a:solidFill>
            <a:srgbClr val="241D27">
              <a:alpha val="9804"/>
            </a:srgbClr>
          </a:solidFill>
        </p:spPr>
      </p:sp>
      <p:grpSp>
        <p:nvGrpSpPr>
          <p:cNvPr name="Group 3" id="3"/>
          <p:cNvGrpSpPr/>
          <p:nvPr/>
        </p:nvGrpSpPr>
        <p:grpSpPr>
          <a:xfrm rot="0">
            <a:off x="1028700" y="296425"/>
            <a:ext cx="16230600" cy="2254557"/>
            <a:chOff x="0" y="0"/>
            <a:chExt cx="33090958" cy="4596592"/>
          </a:xfrm>
        </p:grpSpPr>
        <p:sp>
          <p:nvSpPr>
            <p:cNvPr name="Freeform 4" id="4"/>
            <p:cNvSpPr/>
            <p:nvPr/>
          </p:nvSpPr>
          <p:spPr>
            <a:xfrm>
              <a:off x="0" y="0"/>
              <a:ext cx="33090957" cy="4596592"/>
            </a:xfrm>
            <a:custGeom>
              <a:avLst/>
              <a:gdLst/>
              <a:ahLst/>
              <a:cxnLst/>
              <a:rect r="r" b="b" t="t" l="l"/>
              <a:pathLst>
                <a:path h="4596592" w="33090957">
                  <a:moveTo>
                    <a:pt x="0" y="0"/>
                  </a:moveTo>
                  <a:lnTo>
                    <a:pt x="0" y="4596592"/>
                  </a:lnTo>
                  <a:lnTo>
                    <a:pt x="33090957" y="4596592"/>
                  </a:lnTo>
                  <a:lnTo>
                    <a:pt x="33090957" y="0"/>
                  </a:lnTo>
                  <a:lnTo>
                    <a:pt x="0" y="0"/>
                  </a:lnTo>
                  <a:close/>
                  <a:moveTo>
                    <a:pt x="33029999" y="4535632"/>
                  </a:moveTo>
                  <a:lnTo>
                    <a:pt x="59690" y="4535632"/>
                  </a:lnTo>
                  <a:lnTo>
                    <a:pt x="59690" y="59690"/>
                  </a:lnTo>
                  <a:lnTo>
                    <a:pt x="33029999" y="59690"/>
                  </a:lnTo>
                  <a:lnTo>
                    <a:pt x="33029999" y="4535632"/>
                  </a:lnTo>
                  <a:close/>
                </a:path>
              </a:pathLst>
            </a:custGeom>
            <a:solidFill>
              <a:srgbClr val="241D27"/>
            </a:solidFill>
          </p:spPr>
        </p:sp>
      </p:grpSp>
      <p:pic>
        <p:nvPicPr>
          <p:cNvPr name="Picture 5" id="5"/>
          <p:cNvPicPr>
            <a:picLocks noChangeAspect="true"/>
          </p:cNvPicPr>
          <p:nvPr/>
        </p:nvPicPr>
        <p:blipFill>
          <a:blip r:embed="rId2"/>
          <a:srcRect l="1848" t="20574" r="0" b="0"/>
          <a:stretch>
            <a:fillRect/>
          </a:stretch>
        </p:blipFill>
        <p:spPr>
          <a:xfrm flipH="false" flipV="false" rot="0">
            <a:off x="2069755" y="2550982"/>
            <a:ext cx="14148491" cy="9367537"/>
          </a:xfrm>
          <a:prstGeom prst="rect">
            <a:avLst/>
          </a:prstGeom>
        </p:spPr>
      </p:pic>
      <p:sp>
        <p:nvSpPr>
          <p:cNvPr name="TextBox 6" id="6"/>
          <p:cNvSpPr txBox="true"/>
          <p:nvPr/>
        </p:nvSpPr>
        <p:spPr>
          <a:xfrm rot="0">
            <a:off x="1877677" y="661703"/>
            <a:ext cx="15137052" cy="1533525"/>
          </a:xfrm>
          <a:prstGeom prst="rect">
            <a:avLst/>
          </a:prstGeom>
        </p:spPr>
        <p:txBody>
          <a:bodyPr anchor="t" rtlCol="false" tIns="0" lIns="0" bIns="0" rIns="0">
            <a:spAutoFit/>
          </a:bodyPr>
          <a:lstStyle/>
          <a:p>
            <a:pPr>
              <a:lnSpc>
                <a:spcPts val="6000"/>
              </a:lnSpc>
            </a:pPr>
            <a:r>
              <a:rPr lang="en-US" sz="5000" spc="150">
                <a:solidFill>
                  <a:srgbClr val="241D27"/>
                </a:solidFill>
                <a:latin typeface="Space Mono Bold"/>
              </a:rPr>
              <a:t>Key Factors Influencing Cloud Migration Strategy for Enterprises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2679395" cy="8229600"/>
            <a:chOff x="0" y="0"/>
            <a:chExt cx="25850760" cy="16778514"/>
          </a:xfrm>
        </p:grpSpPr>
        <p:sp>
          <p:nvSpPr>
            <p:cNvPr name="Freeform 3" id="3"/>
            <p:cNvSpPr/>
            <p:nvPr/>
          </p:nvSpPr>
          <p:spPr>
            <a:xfrm>
              <a:off x="0" y="0"/>
              <a:ext cx="25850760" cy="16778514"/>
            </a:xfrm>
            <a:custGeom>
              <a:avLst/>
              <a:gdLst/>
              <a:ahLst/>
              <a:cxnLst/>
              <a:rect r="r" b="b" t="t" l="l"/>
              <a:pathLst>
                <a:path h="16778514" w="25850760">
                  <a:moveTo>
                    <a:pt x="0" y="0"/>
                  </a:moveTo>
                  <a:lnTo>
                    <a:pt x="0" y="16778514"/>
                  </a:lnTo>
                  <a:lnTo>
                    <a:pt x="25850760" y="16778514"/>
                  </a:lnTo>
                  <a:lnTo>
                    <a:pt x="25850760" y="0"/>
                  </a:lnTo>
                  <a:lnTo>
                    <a:pt x="0" y="0"/>
                  </a:lnTo>
                  <a:close/>
                  <a:moveTo>
                    <a:pt x="25789799" y="16717555"/>
                  </a:moveTo>
                  <a:lnTo>
                    <a:pt x="59690" y="16717555"/>
                  </a:lnTo>
                  <a:lnTo>
                    <a:pt x="59690" y="59690"/>
                  </a:lnTo>
                  <a:lnTo>
                    <a:pt x="25789799" y="59690"/>
                  </a:lnTo>
                  <a:lnTo>
                    <a:pt x="25789799" y="16717555"/>
                  </a:lnTo>
                  <a:close/>
                </a:path>
              </a:pathLst>
            </a:custGeom>
            <a:solidFill>
              <a:srgbClr val="241D27"/>
            </a:solidFill>
          </p:spPr>
        </p:sp>
      </p:grpSp>
      <p:sp>
        <p:nvSpPr>
          <p:cNvPr name="AutoShape 4" id="4"/>
          <p:cNvSpPr/>
          <p:nvPr/>
        </p:nvSpPr>
        <p:spPr>
          <a:xfrm rot="0">
            <a:off x="1028700" y="3395994"/>
            <a:ext cx="2082149" cy="5862306"/>
          </a:xfrm>
          <a:prstGeom prst="rect">
            <a:avLst/>
          </a:prstGeom>
          <a:solidFill>
            <a:srgbClr val="241D27">
              <a:alpha val="9804"/>
            </a:srgbClr>
          </a:solidFill>
        </p:spPr>
      </p:sp>
      <p:grpSp>
        <p:nvGrpSpPr>
          <p:cNvPr name="Group 5" id="5"/>
          <p:cNvGrpSpPr/>
          <p:nvPr/>
        </p:nvGrpSpPr>
        <p:grpSpPr>
          <a:xfrm rot="0">
            <a:off x="1028700" y="1028700"/>
            <a:ext cx="2082149" cy="8229600"/>
            <a:chOff x="0" y="0"/>
            <a:chExt cx="4245087" cy="16778514"/>
          </a:xfrm>
        </p:grpSpPr>
        <p:sp>
          <p:nvSpPr>
            <p:cNvPr name="Freeform 6" id="6"/>
            <p:cNvSpPr/>
            <p:nvPr/>
          </p:nvSpPr>
          <p:spPr>
            <a:xfrm>
              <a:off x="0" y="0"/>
              <a:ext cx="4245087" cy="16778514"/>
            </a:xfrm>
            <a:custGeom>
              <a:avLst/>
              <a:gdLst/>
              <a:ahLst/>
              <a:cxnLst/>
              <a:rect r="r" b="b" t="t" l="l"/>
              <a:pathLst>
                <a:path h="16778514" w="4245087">
                  <a:moveTo>
                    <a:pt x="0" y="0"/>
                  </a:moveTo>
                  <a:lnTo>
                    <a:pt x="0" y="16778514"/>
                  </a:lnTo>
                  <a:lnTo>
                    <a:pt x="4245087" y="16778514"/>
                  </a:lnTo>
                  <a:lnTo>
                    <a:pt x="4245087" y="0"/>
                  </a:lnTo>
                  <a:lnTo>
                    <a:pt x="0" y="0"/>
                  </a:lnTo>
                  <a:close/>
                  <a:moveTo>
                    <a:pt x="4184127" y="16717555"/>
                  </a:moveTo>
                  <a:lnTo>
                    <a:pt x="59690" y="16717555"/>
                  </a:lnTo>
                  <a:lnTo>
                    <a:pt x="59690" y="59690"/>
                  </a:lnTo>
                  <a:lnTo>
                    <a:pt x="4184127" y="59690"/>
                  </a:lnTo>
                  <a:lnTo>
                    <a:pt x="4184127" y="16717555"/>
                  </a:lnTo>
                  <a:close/>
                </a:path>
              </a:pathLst>
            </a:custGeom>
            <a:solidFill>
              <a:srgbClr val="241D27"/>
            </a:solidFill>
          </p:spPr>
        </p:sp>
      </p:grpSp>
      <p:sp>
        <p:nvSpPr>
          <p:cNvPr name="AutoShape 7" id="7"/>
          <p:cNvSpPr/>
          <p:nvPr/>
        </p:nvSpPr>
        <p:spPr>
          <a:xfrm rot="0">
            <a:off x="1028700" y="1028700"/>
            <a:ext cx="2082149" cy="2367294"/>
          </a:xfrm>
          <a:prstGeom prst="rect">
            <a:avLst/>
          </a:prstGeom>
          <a:solidFill>
            <a:srgbClr val="241D27"/>
          </a:solidFill>
        </p:spPr>
      </p:sp>
      <p:pic>
        <p:nvPicPr>
          <p:cNvPr name="Picture 8" id="8"/>
          <p:cNvPicPr>
            <a:picLocks noChangeAspect="true"/>
          </p:cNvPicPr>
          <p:nvPr/>
        </p:nvPicPr>
        <p:blipFill>
          <a:blip r:embed="rId2"/>
          <a:srcRect l="0" t="0" r="0" b="0"/>
          <a:stretch>
            <a:fillRect/>
          </a:stretch>
        </p:blipFill>
        <p:spPr>
          <a:xfrm flipH="false" flipV="false" rot="0">
            <a:off x="3344008" y="-1392983"/>
            <a:ext cx="12401638" cy="11718083"/>
          </a:xfrm>
          <a:prstGeom prst="rect">
            <a:avLst/>
          </a:prstGeom>
        </p:spPr>
      </p:pic>
      <p:sp>
        <p:nvSpPr>
          <p:cNvPr name="TextBox 9" id="9"/>
          <p:cNvSpPr txBox="true"/>
          <p:nvPr/>
        </p:nvSpPr>
        <p:spPr>
          <a:xfrm rot="5400000">
            <a:off x="12001500" y="4000500"/>
            <a:ext cx="8229600" cy="2286000"/>
          </a:xfrm>
          <a:prstGeom prst="rect">
            <a:avLst/>
          </a:prstGeom>
        </p:spPr>
        <p:txBody>
          <a:bodyPr anchor="t" rtlCol="false" tIns="0" lIns="0" bIns="0" rIns="0">
            <a:spAutoFit/>
          </a:bodyPr>
          <a:lstStyle/>
          <a:p>
            <a:pPr>
              <a:lnSpc>
                <a:spcPts val="9000"/>
              </a:lnSpc>
            </a:pPr>
            <a:r>
              <a:rPr lang="en-US" sz="7500" spc="225">
                <a:solidFill>
                  <a:srgbClr val="241D27"/>
                </a:solidFill>
                <a:latin typeface="Space Mono Bold"/>
              </a:rPr>
              <a:t>Best Practices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2462" t="0" r="20662" b="16737"/>
          <a:stretch>
            <a:fillRect/>
          </a:stretch>
        </p:blipFill>
        <p:spPr>
          <a:xfrm flipH="false" flipV="false" rot="0">
            <a:off x="13272548" y="0"/>
            <a:ext cx="5015452" cy="10287000"/>
          </a:xfrm>
          <a:prstGeom prst="rect">
            <a:avLst/>
          </a:prstGeom>
        </p:spPr>
      </p:pic>
      <p:grpSp>
        <p:nvGrpSpPr>
          <p:cNvPr name="Group 3" id="3"/>
          <p:cNvGrpSpPr/>
          <p:nvPr/>
        </p:nvGrpSpPr>
        <p:grpSpPr>
          <a:xfrm rot="0">
            <a:off x="1529219" y="883609"/>
            <a:ext cx="10358458" cy="9025820"/>
            <a:chOff x="0" y="0"/>
            <a:chExt cx="21118830" cy="18401848"/>
          </a:xfrm>
        </p:grpSpPr>
        <p:sp>
          <p:nvSpPr>
            <p:cNvPr name="Freeform 4" id="4"/>
            <p:cNvSpPr/>
            <p:nvPr/>
          </p:nvSpPr>
          <p:spPr>
            <a:xfrm>
              <a:off x="0" y="0"/>
              <a:ext cx="21118830" cy="18401847"/>
            </a:xfrm>
            <a:custGeom>
              <a:avLst/>
              <a:gdLst/>
              <a:ahLst/>
              <a:cxnLst/>
              <a:rect r="r" b="b" t="t" l="l"/>
              <a:pathLst>
                <a:path h="18401847" w="21118830">
                  <a:moveTo>
                    <a:pt x="0" y="0"/>
                  </a:moveTo>
                  <a:lnTo>
                    <a:pt x="0" y="18401847"/>
                  </a:lnTo>
                  <a:lnTo>
                    <a:pt x="21118830" y="18401847"/>
                  </a:lnTo>
                  <a:lnTo>
                    <a:pt x="21118830" y="0"/>
                  </a:lnTo>
                  <a:lnTo>
                    <a:pt x="0" y="0"/>
                  </a:lnTo>
                  <a:close/>
                  <a:moveTo>
                    <a:pt x="21057870" y="18340888"/>
                  </a:moveTo>
                  <a:lnTo>
                    <a:pt x="59690" y="18340888"/>
                  </a:lnTo>
                  <a:lnTo>
                    <a:pt x="59690" y="59690"/>
                  </a:lnTo>
                  <a:lnTo>
                    <a:pt x="21057870" y="59690"/>
                  </a:lnTo>
                  <a:lnTo>
                    <a:pt x="21057870" y="18340888"/>
                  </a:lnTo>
                  <a:close/>
                </a:path>
              </a:pathLst>
            </a:custGeom>
            <a:solidFill>
              <a:srgbClr val="241D27"/>
            </a:solidFill>
          </p:spPr>
        </p:sp>
      </p:grpSp>
      <p:sp>
        <p:nvSpPr>
          <p:cNvPr name="TextBox 5" id="5"/>
          <p:cNvSpPr txBox="true"/>
          <p:nvPr/>
        </p:nvSpPr>
        <p:spPr>
          <a:xfrm rot="0">
            <a:off x="10720750" y="1028700"/>
            <a:ext cx="6538550" cy="2286000"/>
          </a:xfrm>
          <a:prstGeom prst="rect">
            <a:avLst/>
          </a:prstGeom>
        </p:spPr>
        <p:txBody>
          <a:bodyPr anchor="t" rtlCol="false" tIns="0" lIns="0" bIns="0" rIns="0">
            <a:spAutoFit/>
          </a:bodyPr>
          <a:lstStyle/>
          <a:p>
            <a:pPr algn="r">
              <a:lnSpc>
                <a:spcPts val="9000"/>
              </a:lnSpc>
            </a:pPr>
            <a:r>
              <a:rPr lang="en-US" sz="7500" spc="225">
                <a:solidFill>
                  <a:srgbClr val="241D27"/>
                </a:solidFill>
                <a:latin typeface="Space Mono Bold"/>
              </a:rPr>
              <a:t>Miration takeaway</a:t>
            </a:r>
          </a:p>
        </p:txBody>
      </p:sp>
      <p:sp>
        <p:nvSpPr>
          <p:cNvPr name="AutoShape 6" id="6"/>
          <p:cNvSpPr/>
          <p:nvPr/>
        </p:nvSpPr>
        <p:spPr>
          <a:xfrm rot="0">
            <a:off x="-12375" y="0"/>
            <a:ext cx="2082149" cy="2367294"/>
          </a:xfrm>
          <a:prstGeom prst="rect">
            <a:avLst/>
          </a:prstGeom>
          <a:solidFill>
            <a:srgbClr val="241D27"/>
          </a:solidFill>
        </p:spPr>
      </p:sp>
      <p:sp>
        <p:nvSpPr>
          <p:cNvPr name="TextBox 7" id="7"/>
          <p:cNvSpPr txBox="true"/>
          <p:nvPr/>
        </p:nvSpPr>
        <p:spPr>
          <a:xfrm rot="0">
            <a:off x="2313948" y="821697"/>
            <a:ext cx="9214364" cy="9086850"/>
          </a:xfrm>
          <a:prstGeom prst="rect">
            <a:avLst/>
          </a:prstGeom>
        </p:spPr>
        <p:txBody>
          <a:bodyPr anchor="t" rtlCol="false" tIns="0" lIns="0" bIns="0" rIns="0">
            <a:spAutoFit/>
          </a:bodyPr>
          <a:lstStyle/>
          <a:p>
            <a:pPr>
              <a:lnSpc>
                <a:spcPts val="5249"/>
              </a:lnSpc>
            </a:pPr>
            <a:r>
              <a:rPr lang="en-US" sz="3499" spc="34">
                <a:solidFill>
                  <a:srgbClr val="241D27"/>
                </a:solidFill>
                <a:latin typeface="Space Mono"/>
              </a:rPr>
              <a:t>A cloud migration strategy requires careful planning, testing, and resourcing. The stakes are high when a cloud migration process kicks off. Both business and operations need to be secure from the get-go. A good cloud migration strategy needs to ensure that this aspect is taken care of, and the organization leverages the cutting-edge technology of the cloud to surge ahead.</a:t>
            </a:r>
          </a:p>
          <a:p>
            <a:pPr>
              <a:lnSpc>
                <a:spcPts val="4500"/>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5400000">
            <a:off x="-2241868" y="4213542"/>
            <a:ext cx="8229600" cy="1859915"/>
          </a:xfrm>
          <a:prstGeom prst="rect">
            <a:avLst/>
          </a:prstGeom>
        </p:spPr>
        <p:txBody>
          <a:bodyPr anchor="t" rtlCol="false" tIns="0" lIns="0" bIns="0" rIns="0">
            <a:spAutoFit/>
          </a:bodyPr>
          <a:lstStyle/>
          <a:p>
            <a:pPr>
              <a:lnSpc>
                <a:spcPts val="7480"/>
              </a:lnSpc>
            </a:pPr>
            <a:r>
              <a:rPr lang="en-US" sz="5500" spc="165">
                <a:solidFill>
                  <a:srgbClr val="241D27"/>
                </a:solidFill>
                <a:latin typeface="Space Mono"/>
              </a:rPr>
              <a:t>Challenges to Migration</a:t>
            </a:r>
          </a:p>
        </p:txBody>
      </p:sp>
      <p:pic>
        <p:nvPicPr>
          <p:cNvPr name="Picture 3" id="3"/>
          <p:cNvPicPr>
            <a:picLocks noChangeAspect="true"/>
          </p:cNvPicPr>
          <p:nvPr/>
        </p:nvPicPr>
        <p:blipFill>
          <a:blip r:embed="rId2"/>
          <a:srcRect l="17057" t="0" r="17057" b="0"/>
          <a:stretch>
            <a:fillRect/>
          </a:stretch>
        </p:blipFill>
        <p:spPr>
          <a:xfrm flipH="false" flipV="false" rot="0">
            <a:off x="8115300" y="0"/>
            <a:ext cx="10172700" cy="10287000"/>
          </a:xfrm>
          <a:prstGeom prst="rect">
            <a:avLst/>
          </a:prstGeom>
        </p:spPr>
      </p:pic>
      <p:grpSp>
        <p:nvGrpSpPr>
          <p:cNvPr name="Group 4" id="4"/>
          <p:cNvGrpSpPr/>
          <p:nvPr/>
        </p:nvGrpSpPr>
        <p:grpSpPr>
          <a:xfrm rot="0">
            <a:off x="11507503" y="1028700"/>
            <a:ext cx="5751797" cy="3789487"/>
            <a:chOff x="0" y="0"/>
            <a:chExt cx="22312733" cy="14700417"/>
          </a:xfrm>
        </p:grpSpPr>
        <p:sp>
          <p:nvSpPr>
            <p:cNvPr name="Freeform 5" id="5"/>
            <p:cNvSpPr/>
            <p:nvPr/>
          </p:nvSpPr>
          <p:spPr>
            <a:xfrm>
              <a:off x="72390" y="72390"/>
              <a:ext cx="22167953" cy="14555637"/>
            </a:xfrm>
            <a:custGeom>
              <a:avLst/>
              <a:gdLst/>
              <a:ahLst/>
              <a:cxnLst/>
              <a:rect r="r" b="b" t="t" l="l"/>
              <a:pathLst>
                <a:path h="14555637" w="22167953">
                  <a:moveTo>
                    <a:pt x="0" y="0"/>
                  </a:moveTo>
                  <a:lnTo>
                    <a:pt x="22167953" y="0"/>
                  </a:lnTo>
                  <a:lnTo>
                    <a:pt x="22167953" y="14555637"/>
                  </a:lnTo>
                  <a:lnTo>
                    <a:pt x="0" y="14555637"/>
                  </a:lnTo>
                  <a:lnTo>
                    <a:pt x="0" y="0"/>
                  </a:lnTo>
                  <a:close/>
                </a:path>
              </a:pathLst>
            </a:custGeom>
            <a:solidFill>
              <a:srgbClr val="FFFFFF"/>
            </a:solidFill>
          </p:spPr>
        </p:sp>
        <p:sp>
          <p:nvSpPr>
            <p:cNvPr name="Freeform 6" id="6"/>
            <p:cNvSpPr/>
            <p:nvPr/>
          </p:nvSpPr>
          <p:spPr>
            <a:xfrm>
              <a:off x="0" y="0"/>
              <a:ext cx="22312733" cy="14700417"/>
            </a:xfrm>
            <a:custGeom>
              <a:avLst/>
              <a:gdLst/>
              <a:ahLst/>
              <a:cxnLst/>
              <a:rect r="r" b="b" t="t" l="l"/>
              <a:pathLst>
                <a:path h="14700417" w="22312733">
                  <a:moveTo>
                    <a:pt x="22167952" y="14555637"/>
                  </a:moveTo>
                  <a:lnTo>
                    <a:pt x="22312733" y="14555637"/>
                  </a:lnTo>
                  <a:lnTo>
                    <a:pt x="22312733" y="14700417"/>
                  </a:lnTo>
                  <a:lnTo>
                    <a:pt x="22167952" y="14700417"/>
                  </a:lnTo>
                  <a:lnTo>
                    <a:pt x="22167952" y="14555637"/>
                  </a:lnTo>
                  <a:close/>
                  <a:moveTo>
                    <a:pt x="0" y="144780"/>
                  </a:moveTo>
                  <a:lnTo>
                    <a:pt x="144780" y="144780"/>
                  </a:lnTo>
                  <a:lnTo>
                    <a:pt x="144780" y="14555637"/>
                  </a:lnTo>
                  <a:lnTo>
                    <a:pt x="0" y="14555637"/>
                  </a:lnTo>
                  <a:lnTo>
                    <a:pt x="0" y="144780"/>
                  </a:lnTo>
                  <a:close/>
                  <a:moveTo>
                    <a:pt x="0" y="14555637"/>
                  </a:moveTo>
                  <a:lnTo>
                    <a:pt x="144780" y="14555637"/>
                  </a:lnTo>
                  <a:lnTo>
                    <a:pt x="144780" y="14700417"/>
                  </a:lnTo>
                  <a:lnTo>
                    <a:pt x="0" y="14700417"/>
                  </a:lnTo>
                  <a:lnTo>
                    <a:pt x="0" y="14555637"/>
                  </a:lnTo>
                  <a:close/>
                  <a:moveTo>
                    <a:pt x="22167952" y="144780"/>
                  </a:moveTo>
                  <a:lnTo>
                    <a:pt x="22312733" y="144780"/>
                  </a:lnTo>
                  <a:lnTo>
                    <a:pt x="22312733" y="14555637"/>
                  </a:lnTo>
                  <a:lnTo>
                    <a:pt x="22167952" y="14555637"/>
                  </a:lnTo>
                  <a:lnTo>
                    <a:pt x="22167952" y="144780"/>
                  </a:lnTo>
                  <a:close/>
                  <a:moveTo>
                    <a:pt x="144780" y="14555637"/>
                  </a:moveTo>
                  <a:lnTo>
                    <a:pt x="22167952" y="14555637"/>
                  </a:lnTo>
                  <a:lnTo>
                    <a:pt x="22167952" y="14700417"/>
                  </a:lnTo>
                  <a:lnTo>
                    <a:pt x="144780" y="14700417"/>
                  </a:lnTo>
                  <a:lnTo>
                    <a:pt x="144780" y="14555637"/>
                  </a:lnTo>
                  <a:close/>
                  <a:moveTo>
                    <a:pt x="22167952" y="0"/>
                  </a:moveTo>
                  <a:lnTo>
                    <a:pt x="22312733" y="0"/>
                  </a:lnTo>
                  <a:lnTo>
                    <a:pt x="22312733" y="144780"/>
                  </a:lnTo>
                  <a:lnTo>
                    <a:pt x="22167952" y="144780"/>
                  </a:lnTo>
                  <a:lnTo>
                    <a:pt x="22167952" y="0"/>
                  </a:lnTo>
                  <a:close/>
                  <a:moveTo>
                    <a:pt x="0" y="0"/>
                  </a:moveTo>
                  <a:lnTo>
                    <a:pt x="144780" y="0"/>
                  </a:lnTo>
                  <a:lnTo>
                    <a:pt x="144780" y="144780"/>
                  </a:lnTo>
                  <a:lnTo>
                    <a:pt x="0" y="144780"/>
                  </a:lnTo>
                  <a:lnTo>
                    <a:pt x="0" y="0"/>
                  </a:lnTo>
                  <a:close/>
                  <a:moveTo>
                    <a:pt x="144780" y="0"/>
                  </a:moveTo>
                  <a:lnTo>
                    <a:pt x="22167952" y="0"/>
                  </a:lnTo>
                  <a:lnTo>
                    <a:pt x="22167952" y="144780"/>
                  </a:lnTo>
                  <a:lnTo>
                    <a:pt x="144780" y="144780"/>
                  </a:lnTo>
                  <a:lnTo>
                    <a:pt x="144780" y="0"/>
                  </a:lnTo>
                  <a:close/>
                </a:path>
              </a:pathLst>
            </a:custGeom>
            <a:solidFill>
              <a:srgbClr val="241D27"/>
            </a:solidFill>
          </p:spPr>
        </p:sp>
      </p:grpSp>
      <p:sp>
        <p:nvSpPr>
          <p:cNvPr name="TextBox 7" id="7"/>
          <p:cNvSpPr txBox="true"/>
          <p:nvPr/>
        </p:nvSpPr>
        <p:spPr>
          <a:xfrm rot="0">
            <a:off x="12107280" y="2007603"/>
            <a:ext cx="4552244" cy="1154430"/>
          </a:xfrm>
          <a:prstGeom prst="rect">
            <a:avLst/>
          </a:prstGeom>
        </p:spPr>
        <p:txBody>
          <a:bodyPr anchor="t" rtlCol="false" tIns="0" lIns="0" bIns="0" rIns="0">
            <a:spAutoFit/>
          </a:bodyPr>
          <a:lstStyle/>
          <a:p>
            <a:pPr>
              <a:lnSpc>
                <a:spcPts val="4620"/>
              </a:lnSpc>
            </a:pPr>
            <a:r>
              <a:rPr lang="en-US" sz="3300" spc="363">
                <a:solidFill>
                  <a:srgbClr val="241D27"/>
                </a:solidFill>
                <a:latin typeface="Space Mono"/>
              </a:rPr>
              <a:t>APPLICATION MODERNIZATION</a:t>
            </a:r>
          </a:p>
        </p:txBody>
      </p:sp>
      <p:grpSp>
        <p:nvGrpSpPr>
          <p:cNvPr name="Group 8" id="8"/>
          <p:cNvGrpSpPr/>
          <p:nvPr/>
        </p:nvGrpSpPr>
        <p:grpSpPr>
          <a:xfrm rot="0">
            <a:off x="11507503" y="5468813"/>
            <a:ext cx="5751797" cy="3789487"/>
            <a:chOff x="0" y="0"/>
            <a:chExt cx="22312733" cy="14700417"/>
          </a:xfrm>
        </p:grpSpPr>
        <p:sp>
          <p:nvSpPr>
            <p:cNvPr name="Freeform 9" id="9"/>
            <p:cNvSpPr/>
            <p:nvPr/>
          </p:nvSpPr>
          <p:spPr>
            <a:xfrm>
              <a:off x="72390" y="72390"/>
              <a:ext cx="22167953" cy="14555637"/>
            </a:xfrm>
            <a:custGeom>
              <a:avLst/>
              <a:gdLst/>
              <a:ahLst/>
              <a:cxnLst/>
              <a:rect r="r" b="b" t="t" l="l"/>
              <a:pathLst>
                <a:path h="14555637" w="22167953">
                  <a:moveTo>
                    <a:pt x="0" y="0"/>
                  </a:moveTo>
                  <a:lnTo>
                    <a:pt x="22167953" y="0"/>
                  </a:lnTo>
                  <a:lnTo>
                    <a:pt x="22167953" y="14555637"/>
                  </a:lnTo>
                  <a:lnTo>
                    <a:pt x="0" y="14555637"/>
                  </a:lnTo>
                  <a:lnTo>
                    <a:pt x="0" y="0"/>
                  </a:lnTo>
                  <a:close/>
                </a:path>
              </a:pathLst>
            </a:custGeom>
            <a:solidFill>
              <a:srgbClr val="FFFFFF"/>
            </a:solidFill>
          </p:spPr>
        </p:sp>
        <p:sp>
          <p:nvSpPr>
            <p:cNvPr name="Freeform 10" id="10"/>
            <p:cNvSpPr/>
            <p:nvPr/>
          </p:nvSpPr>
          <p:spPr>
            <a:xfrm>
              <a:off x="0" y="0"/>
              <a:ext cx="22312733" cy="14700417"/>
            </a:xfrm>
            <a:custGeom>
              <a:avLst/>
              <a:gdLst/>
              <a:ahLst/>
              <a:cxnLst/>
              <a:rect r="r" b="b" t="t" l="l"/>
              <a:pathLst>
                <a:path h="14700417" w="22312733">
                  <a:moveTo>
                    <a:pt x="22167952" y="14555637"/>
                  </a:moveTo>
                  <a:lnTo>
                    <a:pt x="22312733" y="14555637"/>
                  </a:lnTo>
                  <a:lnTo>
                    <a:pt x="22312733" y="14700417"/>
                  </a:lnTo>
                  <a:lnTo>
                    <a:pt x="22167952" y="14700417"/>
                  </a:lnTo>
                  <a:lnTo>
                    <a:pt x="22167952" y="14555637"/>
                  </a:lnTo>
                  <a:close/>
                  <a:moveTo>
                    <a:pt x="0" y="144780"/>
                  </a:moveTo>
                  <a:lnTo>
                    <a:pt x="144780" y="144780"/>
                  </a:lnTo>
                  <a:lnTo>
                    <a:pt x="144780" y="14555637"/>
                  </a:lnTo>
                  <a:lnTo>
                    <a:pt x="0" y="14555637"/>
                  </a:lnTo>
                  <a:lnTo>
                    <a:pt x="0" y="144780"/>
                  </a:lnTo>
                  <a:close/>
                  <a:moveTo>
                    <a:pt x="0" y="14555637"/>
                  </a:moveTo>
                  <a:lnTo>
                    <a:pt x="144780" y="14555637"/>
                  </a:lnTo>
                  <a:lnTo>
                    <a:pt x="144780" y="14700417"/>
                  </a:lnTo>
                  <a:lnTo>
                    <a:pt x="0" y="14700417"/>
                  </a:lnTo>
                  <a:lnTo>
                    <a:pt x="0" y="14555637"/>
                  </a:lnTo>
                  <a:close/>
                  <a:moveTo>
                    <a:pt x="22167952" y="144780"/>
                  </a:moveTo>
                  <a:lnTo>
                    <a:pt x="22312733" y="144780"/>
                  </a:lnTo>
                  <a:lnTo>
                    <a:pt x="22312733" y="14555637"/>
                  </a:lnTo>
                  <a:lnTo>
                    <a:pt x="22167952" y="14555637"/>
                  </a:lnTo>
                  <a:lnTo>
                    <a:pt x="22167952" y="144780"/>
                  </a:lnTo>
                  <a:close/>
                  <a:moveTo>
                    <a:pt x="144780" y="14555637"/>
                  </a:moveTo>
                  <a:lnTo>
                    <a:pt x="22167952" y="14555637"/>
                  </a:lnTo>
                  <a:lnTo>
                    <a:pt x="22167952" y="14700417"/>
                  </a:lnTo>
                  <a:lnTo>
                    <a:pt x="144780" y="14700417"/>
                  </a:lnTo>
                  <a:lnTo>
                    <a:pt x="144780" y="14555637"/>
                  </a:lnTo>
                  <a:close/>
                  <a:moveTo>
                    <a:pt x="22167952" y="0"/>
                  </a:moveTo>
                  <a:lnTo>
                    <a:pt x="22312733" y="0"/>
                  </a:lnTo>
                  <a:lnTo>
                    <a:pt x="22312733" y="144780"/>
                  </a:lnTo>
                  <a:lnTo>
                    <a:pt x="22167952" y="144780"/>
                  </a:lnTo>
                  <a:lnTo>
                    <a:pt x="22167952" y="0"/>
                  </a:lnTo>
                  <a:close/>
                  <a:moveTo>
                    <a:pt x="0" y="0"/>
                  </a:moveTo>
                  <a:lnTo>
                    <a:pt x="144780" y="0"/>
                  </a:lnTo>
                  <a:lnTo>
                    <a:pt x="144780" y="144780"/>
                  </a:lnTo>
                  <a:lnTo>
                    <a:pt x="0" y="144780"/>
                  </a:lnTo>
                  <a:lnTo>
                    <a:pt x="0" y="0"/>
                  </a:lnTo>
                  <a:close/>
                  <a:moveTo>
                    <a:pt x="144780" y="0"/>
                  </a:moveTo>
                  <a:lnTo>
                    <a:pt x="22167952" y="0"/>
                  </a:lnTo>
                  <a:lnTo>
                    <a:pt x="22167952" y="144780"/>
                  </a:lnTo>
                  <a:lnTo>
                    <a:pt x="144780" y="144780"/>
                  </a:lnTo>
                  <a:lnTo>
                    <a:pt x="144780" y="0"/>
                  </a:lnTo>
                  <a:close/>
                </a:path>
              </a:pathLst>
            </a:custGeom>
            <a:solidFill>
              <a:srgbClr val="241D27"/>
            </a:solidFill>
          </p:spPr>
        </p:sp>
      </p:grpSp>
      <p:sp>
        <p:nvSpPr>
          <p:cNvPr name="TextBox 11" id="11"/>
          <p:cNvSpPr txBox="true"/>
          <p:nvPr/>
        </p:nvSpPr>
        <p:spPr>
          <a:xfrm rot="0">
            <a:off x="12107280" y="6447716"/>
            <a:ext cx="4552244" cy="1735455"/>
          </a:xfrm>
          <a:prstGeom prst="rect">
            <a:avLst/>
          </a:prstGeom>
        </p:spPr>
        <p:txBody>
          <a:bodyPr anchor="t" rtlCol="false" tIns="0" lIns="0" bIns="0" rIns="0">
            <a:spAutoFit/>
          </a:bodyPr>
          <a:lstStyle/>
          <a:p>
            <a:pPr>
              <a:lnSpc>
                <a:spcPts val="4620"/>
              </a:lnSpc>
            </a:pPr>
            <a:r>
              <a:rPr lang="en-US" sz="3300" spc="363">
                <a:solidFill>
                  <a:srgbClr val="241D27"/>
                </a:solidFill>
                <a:latin typeface="Space Mono"/>
              </a:rPr>
              <a:t>COMPLEXITY OF MIGRATING</a:t>
            </a:r>
          </a:p>
          <a:p>
            <a:pPr>
              <a:lnSpc>
                <a:spcPts val="4620"/>
              </a:lnSpc>
            </a:pPr>
          </a:p>
        </p:txBody>
      </p:sp>
      <p:grpSp>
        <p:nvGrpSpPr>
          <p:cNvPr name="Group 12" id="12"/>
          <p:cNvGrpSpPr/>
          <p:nvPr/>
        </p:nvGrpSpPr>
        <p:grpSpPr>
          <a:xfrm rot="0">
            <a:off x="5159277" y="1028700"/>
            <a:ext cx="5751797" cy="3789487"/>
            <a:chOff x="0" y="0"/>
            <a:chExt cx="22312733" cy="14700417"/>
          </a:xfrm>
        </p:grpSpPr>
        <p:sp>
          <p:nvSpPr>
            <p:cNvPr name="Freeform 13" id="13"/>
            <p:cNvSpPr/>
            <p:nvPr/>
          </p:nvSpPr>
          <p:spPr>
            <a:xfrm>
              <a:off x="72390" y="72390"/>
              <a:ext cx="22167953" cy="14555637"/>
            </a:xfrm>
            <a:custGeom>
              <a:avLst/>
              <a:gdLst/>
              <a:ahLst/>
              <a:cxnLst/>
              <a:rect r="r" b="b" t="t" l="l"/>
              <a:pathLst>
                <a:path h="14555637" w="22167953">
                  <a:moveTo>
                    <a:pt x="0" y="0"/>
                  </a:moveTo>
                  <a:lnTo>
                    <a:pt x="22167953" y="0"/>
                  </a:lnTo>
                  <a:lnTo>
                    <a:pt x="22167953" y="14555637"/>
                  </a:lnTo>
                  <a:lnTo>
                    <a:pt x="0" y="14555637"/>
                  </a:lnTo>
                  <a:lnTo>
                    <a:pt x="0" y="0"/>
                  </a:lnTo>
                  <a:close/>
                </a:path>
              </a:pathLst>
            </a:custGeom>
            <a:solidFill>
              <a:srgbClr val="FFFFFF"/>
            </a:solidFill>
          </p:spPr>
        </p:sp>
        <p:sp>
          <p:nvSpPr>
            <p:cNvPr name="Freeform 14" id="14"/>
            <p:cNvSpPr/>
            <p:nvPr/>
          </p:nvSpPr>
          <p:spPr>
            <a:xfrm>
              <a:off x="0" y="0"/>
              <a:ext cx="22312733" cy="14700417"/>
            </a:xfrm>
            <a:custGeom>
              <a:avLst/>
              <a:gdLst/>
              <a:ahLst/>
              <a:cxnLst/>
              <a:rect r="r" b="b" t="t" l="l"/>
              <a:pathLst>
                <a:path h="14700417" w="22312733">
                  <a:moveTo>
                    <a:pt x="22167952" y="14555637"/>
                  </a:moveTo>
                  <a:lnTo>
                    <a:pt x="22312733" y="14555637"/>
                  </a:lnTo>
                  <a:lnTo>
                    <a:pt x="22312733" y="14700417"/>
                  </a:lnTo>
                  <a:lnTo>
                    <a:pt x="22167952" y="14700417"/>
                  </a:lnTo>
                  <a:lnTo>
                    <a:pt x="22167952" y="14555637"/>
                  </a:lnTo>
                  <a:close/>
                  <a:moveTo>
                    <a:pt x="0" y="144780"/>
                  </a:moveTo>
                  <a:lnTo>
                    <a:pt x="144780" y="144780"/>
                  </a:lnTo>
                  <a:lnTo>
                    <a:pt x="144780" y="14555637"/>
                  </a:lnTo>
                  <a:lnTo>
                    <a:pt x="0" y="14555637"/>
                  </a:lnTo>
                  <a:lnTo>
                    <a:pt x="0" y="144780"/>
                  </a:lnTo>
                  <a:close/>
                  <a:moveTo>
                    <a:pt x="0" y="14555637"/>
                  </a:moveTo>
                  <a:lnTo>
                    <a:pt x="144780" y="14555637"/>
                  </a:lnTo>
                  <a:lnTo>
                    <a:pt x="144780" y="14700417"/>
                  </a:lnTo>
                  <a:lnTo>
                    <a:pt x="0" y="14700417"/>
                  </a:lnTo>
                  <a:lnTo>
                    <a:pt x="0" y="14555637"/>
                  </a:lnTo>
                  <a:close/>
                  <a:moveTo>
                    <a:pt x="22167952" y="144780"/>
                  </a:moveTo>
                  <a:lnTo>
                    <a:pt x="22312733" y="144780"/>
                  </a:lnTo>
                  <a:lnTo>
                    <a:pt x="22312733" y="14555637"/>
                  </a:lnTo>
                  <a:lnTo>
                    <a:pt x="22167952" y="14555637"/>
                  </a:lnTo>
                  <a:lnTo>
                    <a:pt x="22167952" y="144780"/>
                  </a:lnTo>
                  <a:close/>
                  <a:moveTo>
                    <a:pt x="144780" y="14555637"/>
                  </a:moveTo>
                  <a:lnTo>
                    <a:pt x="22167952" y="14555637"/>
                  </a:lnTo>
                  <a:lnTo>
                    <a:pt x="22167952" y="14700417"/>
                  </a:lnTo>
                  <a:lnTo>
                    <a:pt x="144780" y="14700417"/>
                  </a:lnTo>
                  <a:lnTo>
                    <a:pt x="144780" y="14555637"/>
                  </a:lnTo>
                  <a:close/>
                  <a:moveTo>
                    <a:pt x="22167952" y="0"/>
                  </a:moveTo>
                  <a:lnTo>
                    <a:pt x="22312733" y="0"/>
                  </a:lnTo>
                  <a:lnTo>
                    <a:pt x="22312733" y="144780"/>
                  </a:lnTo>
                  <a:lnTo>
                    <a:pt x="22167952" y="144780"/>
                  </a:lnTo>
                  <a:lnTo>
                    <a:pt x="22167952" y="0"/>
                  </a:lnTo>
                  <a:close/>
                  <a:moveTo>
                    <a:pt x="0" y="0"/>
                  </a:moveTo>
                  <a:lnTo>
                    <a:pt x="144780" y="0"/>
                  </a:lnTo>
                  <a:lnTo>
                    <a:pt x="144780" y="144780"/>
                  </a:lnTo>
                  <a:lnTo>
                    <a:pt x="0" y="144780"/>
                  </a:lnTo>
                  <a:lnTo>
                    <a:pt x="0" y="0"/>
                  </a:lnTo>
                  <a:close/>
                  <a:moveTo>
                    <a:pt x="144780" y="0"/>
                  </a:moveTo>
                  <a:lnTo>
                    <a:pt x="22167952" y="0"/>
                  </a:lnTo>
                  <a:lnTo>
                    <a:pt x="22167952" y="144780"/>
                  </a:lnTo>
                  <a:lnTo>
                    <a:pt x="144780" y="144780"/>
                  </a:lnTo>
                  <a:lnTo>
                    <a:pt x="144780" y="0"/>
                  </a:lnTo>
                  <a:close/>
                </a:path>
              </a:pathLst>
            </a:custGeom>
            <a:solidFill>
              <a:srgbClr val="241D27"/>
            </a:solidFill>
          </p:spPr>
        </p:sp>
      </p:grpSp>
      <p:sp>
        <p:nvSpPr>
          <p:cNvPr name="TextBox 15" id="15"/>
          <p:cNvSpPr txBox="true"/>
          <p:nvPr/>
        </p:nvSpPr>
        <p:spPr>
          <a:xfrm rot="0">
            <a:off x="5759053" y="1436591"/>
            <a:ext cx="4552244" cy="2897505"/>
          </a:xfrm>
          <a:prstGeom prst="rect">
            <a:avLst/>
          </a:prstGeom>
        </p:spPr>
        <p:txBody>
          <a:bodyPr anchor="t" rtlCol="false" tIns="0" lIns="0" bIns="0" rIns="0">
            <a:spAutoFit/>
          </a:bodyPr>
          <a:lstStyle/>
          <a:p>
            <a:pPr>
              <a:lnSpc>
                <a:spcPts val="4620"/>
              </a:lnSpc>
            </a:pPr>
            <a:r>
              <a:rPr lang="en-US" sz="3300" spc="363">
                <a:solidFill>
                  <a:srgbClr val="241D27"/>
                </a:solidFill>
                <a:latin typeface="Space Mono"/>
              </a:rPr>
              <a:t>LEGACY APPLICATIONS (AND WHAT TO DO WITH THEM)</a:t>
            </a:r>
          </a:p>
          <a:p>
            <a:pPr>
              <a:lnSpc>
                <a:spcPts val="4620"/>
              </a:lnSpc>
            </a:pPr>
          </a:p>
        </p:txBody>
      </p:sp>
      <p:grpSp>
        <p:nvGrpSpPr>
          <p:cNvPr name="Group 16" id="16"/>
          <p:cNvGrpSpPr/>
          <p:nvPr/>
        </p:nvGrpSpPr>
        <p:grpSpPr>
          <a:xfrm rot="0">
            <a:off x="5159277" y="5468813"/>
            <a:ext cx="5751797" cy="3789487"/>
            <a:chOff x="0" y="0"/>
            <a:chExt cx="22312733" cy="14700417"/>
          </a:xfrm>
        </p:grpSpPr>
        <p:sp>
          <p:nvSpPr>
            <p:cNvPr name="Freeform 17" id="17"/>
            <p:cNvSpPr/>
            <p:nvPr/>
          </p:nvSpPr>
          <p:spPr>
            <a:xfrm>
              <a:off x="72390" y="72390"/>
              <a:ext cx="22167953" cy="14555637"/>
            </a:xfrm>
            <a:custGeom>
              <a:avLst/>
              <a:gdLst/>
              <a:ahLst/>
              <a:cxnLst/>
              <a:rect r="r" b="b" t="t" l="l"/>
              <a:pathLst>
                <a:path h="14555637" w="22167953">
                  <a:moveTo>
                    <a:pt x="0" y="0"/>
                  </a:moveTo>
                  <a:lnTo>
                    <a:pt x="22167953" y="0"/>
                  </a:lnTo>
                  <a:lnTo>
                    <a:pt x="22167953" y="14555637"/>
                  </a:lnTo>
                  <a:lnTo>
                    <a:pt x="0" y="14555637"/>
                  </a:lnTo>
                  <a:lnTo>
                    <a:pt x="0" y="0"/>
                  </a:lnTo>
                  <a:close/>
                </a:path>
              </a:pathLst>
            </a:custGeom>
            <a:solidFill>
              <a:srgbClr val="FFFFFF"/>
            </a:solidFill>
          </p:spPr>
        </p:sp>
        <p:sp>
          <p:nvSpPr>
            <p:cNvPr name="Freeform 18" id="18"/>
            <p:cNvSpPr/>
            <p:nvPr/>
          </p:nvSpPr>
          <p:spPr>
            <a:xfrm>
              <a:off x="0" y="0"/>
              <a:ext cx="22312733" cy="14700417"/>
            </a:xfrm>
            <a:custGeom>
              <a:avLst/>
              <a:gdLst/>
              <a:ahLst/>
              <a:cxnLst/>
              <a:rect r="r" b="b" t="t" l="l"/>
              <a:pathLst>
                <a:path h="14700417" w="22312733">
                  <a:moveTo>
                    <a:pt x="22167952" y="14555637"/>
                  </a:moveTo>
                  <a:lnTo>
                    <a:pt x="22312733" y="14555637"/>
                  </a:lnTo>
                  <a:lnTo>
                    <a:pt x="22312733" y="14700417"/>
                  </a:lnTo>
                  <a:lnTo>
                    <a:pt x="22167952" y="14700417"/>
                  </a:lnTo>
                  <a:lnTo>
                    <a:pt x="22167952" y="14555637"/>
                  </a:lnTo>
                  <a:close/>
                  <a:moveTo>
                    <a:pt x="0" y="144780"/>
                  </a:moveTo>
                  <a:lnTo>
                    <a:pt x="144780" y="144780"/>
                  </a:lnTo>
                  <a:lnTo>
                    <a:pt x="144780" y="14555637"/>
                  </a:lnTo>
                  <a:lnTo>
                    <a:pt x="0" y="14555637"/>
                  </a:lnTo>
                  <a:lnTo>
                    <a:pt x="0" y="144780"/>
                  </a:lnTo>
                  <a:close/>
                  <a:moveTo>
                    <a:pt x="0" y="14555637"/>
                  </a:moveTo>
                  <a:lnTo>
                    <a:pt x="144780" y="14555637"/>
                  </a:lnTo>
                  <a:lnTo>
                    <a:pt x="144780" y="14700417"/>
                  </a:lnTo>
                  <a:lnTo>
                    <a:pt x="0" y="14700417"/>
                  </a:lnTo>
                  <a:lnTo>
                    <a:pt x="0" y="14555637"/>
                  </a:lnTo>
                  <a:close/>
                  <a:moveTo>
                    <a:pt x="22167952" y="144780"/>
                  </a:moveTo>
                  <a:lnTo>
                    <a:pt x="22312733" y="144780"/>
                  </a:lnTo>
                  <a:lnTo>
                    <a:pt x="22312733" y="14555637"/>
                  </a:lnTo>
                  <a:lnTo>
                    <a:pt x="22167952" y="14555637"/>
                  </a:lnTo>
                  <a:lnTo>
                    <a:pt x="22167952" y="144780"/>
                  </a:lnTo>
                  <a:close/>
                  <a:moveTo>
                    <a:pt x="144780" y="14555637"/>
                  </a:moveTo>
                  <a:lnTo>
                    <a:pt x="22167952" y="14555637"/>
                  </a:lnTo>
                  <a:lnTo>
                    <a:pt x="22167952" y="14700417"/>
                  </a:lnTo>
                  <a:lnTo>
                    <a:pt x="144780" y="14700417"/>
                  </a:lnTo>
                  <a:lnTo>
                    <a:pt x="144780" y="14555637"/>
                  </a:lnTo>
                  <a:close/>
                  <a:moveTo>
                    <a:pt x="22167952" y="0"/>
                  </a:moveTo>
                  <a:lnTo>
                    <a:pt x="22312733" y="0"/>
                  </a:lnTo>
                  <a:lnTo>
                    <a:pt x="22312733" y="144780"/>
                  </a:lnTo>
                  <a:lnTo>
                    <a:pt x="22167952" y="144780"/>
                  </a:lnTo>
                  <a:lnTo>
                    <a:pt x="22167952" y="0"/>
                  </a:lnTo>
                  <a:close/>
                  <a:moveTo>
                    <a:pt x="0" y="0"/>
                  </a:moveTo>
                  <a:lnTo>
                    <a:pt x="144780" y="0"/>
                  </a:lnTo>
                  <a:lnTo>
                    <a:pt x="144780" y="144780"/>
                  </a:lnTo>
                  <a:lnTo>
                    <a:pt x="0" y="144780"/>
                  </a:lnTo>
                  <a:lnTo>
                    <a:pt x="0" y="0"/>
                  </a:lnTo>
                  <a:close/>
                  <a:moveTo>
                    <a:pt x="144780" y="0"/>
                  </a:moveTo>
                  <a:lnTo>
                    <a:pt x="22167952" y="0"/>
                  </a:lnTo>
                  <a:lnTo>
                    <a:pt x="22167952" y="144780"/>
                  </a:lnTo>
                  <a:lnTo>
                    <a:pt x="144780" y="144780"/>
                  </a:lnTo>
                  <a:lnTo>
                    <a:pt x="144780" y="0"/>
                  </a:lnTo>
                  <a:close/>
                </a:path>
              </a:pathLst>
            </a:custGeom>
            <a:solidFill>
              <a:srgbClr val="241D27"/>
            </a:solidFill>
          </p:spPr>
        </p:sp>
      </p:grpSp>
      <p:sp>
        <p:nvSpPr>
          <p:cNvPr name="TextBox 19" id="19"/>
          <p:cNvSpPr txBox="true"/>
          <p:nvPr/>
        </p:nvSpPr>
        <p:spPr>
          <a:xfrm rot="0">
            <a:off x="5759053" y="6447716"/>
            <a:ext cx="4552244" cy="1735455"/>
          </a:xfrm>
          <a:prstGeom prst="rect">
            <a:avLst/>
          </a:prstGeom>
        </p:spPr>
        <p:txBody>
          <a:bodyPr anchor="t" rtlCol="false" tIns="0" lIns="0" bIns="0" rIns="0">
            <a:spAutoFit/>
          </a:bodyPr>
          <a:lstStyle/>
          <a:p>
            <a:pPr>
              <a:lnSpc>
                <a:spcPts val="4620"/>
              </a:lnSpc>
            </a:pPr>
            <a:r>
              <a:rPr lang="en-US" sz="3300" spc="363">
                <a:solidFill>
                  <a:srgbClr val="241D27"/>
                </a:solidFill>
                <a:latin typeface="Space Mono"/>
              </a:rPr>
              <a:t>BUSINESS SUPPORT</a:t>
            </a:r>
          </a:p>
          <a:p>
            <a:pPr>
              <a:lnSpc>
                <a:spcPts val="4620"/>
              </a:lnSpc>
            </a:pP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028700"/>
            <a:ext cx="16588528" cy="8229600"/>
            <a:chOff x="0" y="0"/>
            <a:chExt cx="33820703" cy="16778514"/>
          </a:xfrm>
        </p:grpSpPr>
        <p:sp>
          <p:nvSpPr>
            <p:cNvPr name="Freeform 3" id="3"/>
            <p:cNvSpPr/>
            <p:nvPr/>
          </p:nvSpPr>
          <p:spPr>
            <a:xfrm>
              <a:off x="0" y="0"/>
              <a:ext cx="33820702" cy="16778514"/>
            </a:xfrm>
            <a:custGeom>
              <a:avLst/>
              <a:gdLst/>
              <a:ahLst/>
              <a:cxnLst/>
              <a:rect r="r" b="b" t="t" l="l"/>
              <a:pathLst>
                <a:path h="16778514" w="33820702">
                  <a:moveTo>
                    <a:pt x="0" y="0"/>
                  </a:moveTo>
                  <a:lnTo>
                    <a:pt x="0" y="16778514"/>
                  </a:lnTo>
                  <a:lnTo>
                    <a:pt x="33820702" y="16778514"/>
                  </a:lnTo>
                  <a:lnTo>
                    <a:pt x="33820702" y="0"/>
                  </a:lnTo>
                  <a:lnTo>
                    <a:pt x="0" y="0"/>
                  </a:lnTo>
                  <a:close/>
                  <a:moveTo>
                    <a:pt x="33759744" y="16717555"/>
                  </a:moveTo>
                  <a:lnTo>
                    <a:pt x="59690" y="16717555"/>
                  </a:lnTo>
                  <a:lnTo>
                    <a:pt x="59690" y="59690"/>
                  </a:lnTo>
                  <a:lnTo>
                    <a:pt x="33759744" y="59690"/>
                  </a:lnTo>
                  <a:lnTo>
                    <a:pt x="33759744" y="16717555"/>
                  </a:lnTo>
                  <a:close/>
                </a:path>
              </a:pathLst>
            </a:custGeom>
            <a:solidFill>
              <a:srgbClr val="241D27"/>
            </a:solidFill>
          </p:spPr>
        </p:sp>
      </p:grpSp>
      <p:sp>
        <p:nvSpPr>
          <p:cNvPr name="AutoShape 4" id="4"/>
          <p:cNvSpPr/>
          <p:nvPr/>
        </p:nvSpPr>
        <p:spPr>
          <a:xfrm rot="0">
            <a:off x="1028700" y="3395994"/>
            <a:ext cx="2082149" cy="5862306"/>
          </a:xfrm>
          <a:prstGeom prst="rect">
            <a:avLst/>
          </a:prstGeom>
          <a:solidFill>
            <a:srgbClr val="241D27">
              <a:alpha val="9804"/>
            </a:srgbClr>
          </a:solidFill>
        </p:spPr>
      </p:sp>
      <p:grpSp>
        <p:nvGrpSpPr>
          <p:cNvPr name="Group 5" id="5"/>
          <p:cNvGrpSpPr/>
          <p:nvPr/>
        </p:nvGrpSpPr>
        <p:grpSpPr>
          <a:xfrm rot="0">
            <a:off x="1028700" y="1028700"/>
            <a:ext cx="2082149" cy="8229600"/>
            <a:chOff x="0" y="0"/>
            <a:chExt cx="4245087" cy="16778514"/>
          </a:xfrm>
        </p:grpSpPr>
        <p:sp>
          <p:nvSpPr>
            <p:cNvPr name="Freeform 6" id="6"/>
            <p:cNvSpPr/>
            <p:nvPr/>
          </p:nvSpPr>
          <p:spPr>
            <a:xfrm>
              <a:off x="0" y="0"/>
              <a:ext cx="4245087" cy="16778514"/>
            </a:xfrm>
            <a:custGeom>
              <a:avLst/>
              <a:gdLst/>
              <a:ahLst/>
              <a:cxnLst/>
              <a:rect r="r" b="b" t="t" l="l"/>
              <a:pathLst>
                <a:path h="16778514" w="4245087">
                  <a:moveTo>
                    <a:pt x="0" y="0"/>
                  </a:moveTo>
                  <a:lnTo>
                    <a:pt x="0" y="16778514"/>
                  </a:lnTo>
                  <a:lnTo>
                    <a:pt x="4245087" y="16778514"/>
                  </a:lnTo>
                  <a:lnTo>
                    <a:pt x="4245087" y="0"/>
                  </a:lnTo>
                  <a:lnTo>
                    <a:pt x="0" y="0"/>
                  </a:lnTo>
                  <a:close/>
                  <a:moveTo>
                    <a:pt x="4184127" y="16717555"/>
                  </a:moveTo>
                  <a:lnTo>
                    <a:pt x="59690" y="16717555"/>
                  </a:lnTo>
                  <a:lnTo>
                    <a:pt x="59690" y="59690"/>
                  </a:lnTo>
                  <a:lnTo>
                    <a:pt x="4184127" y="59690"/>
                  </a:lnTo>
                  <a:lnTo>
                    <a:pt x="4184127" y="16717555"/>
                  </a:lnTo>
                  <a:close/>
                </a:path>
              </a:pathLst>
            </a:custGeom>
            <a:solidFill>
              <a:srgbClr val="241D27"/>
            </a:solidFill>
          </p:spPr>
        </p:sp>
      </p:grpSp>
      <p:sp>
        <p:nvSpPr>
          <p:cNvPr name="TextBox 7" id="7"/>
          <p:cNvSpPr txBox="true"/>
          <p:nvPr/>
        </p:nvSpPr>
        <p:spPr>
          <a:xfrm rot="0">
            <a:off x="3517805" y="2891472"/>
            <a:ext cx="14099423" cy="4492116"/>
          </a:xfrm>
          <a:prstGeom prst="rect">
            <a:avLst/>
          </a:prstGeom>
        </p:spPr>
        <p:txBody>
          <a:bodyPr anchor="t" rtlCol="false" tIns="0" lIns="0" bIns="0" rIns="0">
            <a:spAutoFit/>
          </a:bodyPr>
          <a:lstStyle/>
          <a:p>
            <a:pPr>
              <a:lnSpc>
                <a:spcPts val="5984"/>
              </a:lnSpc>
            </a:pPr>
            <a:r>
              <a:rPr lang="en-US" sz="4400" spc="132">
                <a:solidFill>
                  <a:srgbClr val="241D27"/>
                </a:solidFill>
                <a:latin typeface="Space Mono Bold"/>
              </a:rPr>
              <a:t>Serverless applications are intricate, distributed architectures of functions and API calls, and are enclosed within ephemeral containers. Since serverless architecture segregates the code from the infrastructure that is running it.</a:t>
            </a:r>
          </a:p>
        </p:txBody>
      </p:sp>
      <p:sp>
        <p:nvSpPr>
          <p:cNvPr name="AutoShape 8" id="8"/>
          <p:cNvSpPr/>
          <p:nvPr/>
        </p:nvSpPr>
        <p:spPr>
          <a:xfrm rot="0">
            <a:off x="1028700" y="1028700"/>
            <a:ext cx="2082149" cy="2367294"/>
          </a:xfrm>
          <a:prstGeom prst="rect">
            <a:avLst/>
          </a:prstGeom>
          <a:solidFill>
            <a:srgbClr val="241D27"/>
          </a:solid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33090958" cy="16778514"/>
          </a:xfrm>
        </p:grpSpPr>
        <p:sp>
          <p:nvSpPr>
            <p:cNvPr name="Freeform 3" id="3"/>
            <p:cNvSpPr/>
            <p:nvPr/>
          </p:nvSpPr>
          <p:spPr>
            <a:xfrm>
              <a:off x="0" y="0"/>
              <a:ext cx="33090957" cy="16778514"/>
            </a:xfrm>
            <a:custGeom>
              <a:avLst/>
              <a:gdLst/>
              <a:ahLst/>
              <a:cxnLst/>
              <a:rect r="r" b="b" t="t" l="l"/>
              <a:pathLst>
                <a:path h="16778514" w="33090957">
                  <a:moveTo>
                    <a:pt x="0" y="0"/>
                  </a:moveTo>
                  <a:lnTo>
                    <a:pt x="0" y="16778514"/>
                  </a:lnTo>
                  <a:lnTo>
                    <a:pt x="33090957" y="16778514"/>
                  </a:lnTo>
                  <a:lnTo>
                    <a:pt x="33090957" y="0"/>
                  </a:lnTo>
                  <a:lnTo>
                    <a:pt x="0" y="0"/>
                  </a:lnTo>
                  <a:close/>
                  <a:moveTo>
                    <a:pt x="33029999" y="16717555"/>
                  </a:moveTo>
                  <a:lnTo>
                    <a:pt x="59690" y="16717555"/>
                  </a:lnTo>
                  <a:lnTo>
                    <a:pt x="59690" y="59690"/>
                  </a:lnTo>
                  <a:lnTo>
                    <a:pt x="33029999" y="59690"/>
                  </a:lnTo>
                  <a:lnTo>
                    <a:pt x="33029999" y="16717555"/>
                  </a:lnTo>
                  <a:close/>
                </a:path>
              </a:pathLst>
            </a:custGeom>
            <a:solidFill>
              <a:srgbClr val="241D27"/>
            </a:solidFill>
          </p:spPr>
        </p:sp>
      </p:grpSp>
      <p:grpSp>
        <p:nvGrpSpPr>
          <p:cNvPr name="Group 4" id="4"/>
          <p:cNvGrpSpPr/>
          <p:nvPr/>
        </p:nvGrpSpPr>
        <p:grpSpPr>
          <a:xfrm rot="0">
            <a:off x="1028700" y="1028700"/>
            <a:ext cx="16230600" cy="2367294"/>
            <a:chOff x="0" y="0"/>
            <a:chExt cx="33090958" cy="4826440"/>
          </a:xfrm>
        </p:grpSpPr>
        <p:sp>
          <p:nvSpPr>
            <p:cNvPr name="Freeform 5" id="5"/>
            <p:cNvSpPr/>
            <p:nvPr/>
          </p:nvSpPr>
          <p:spPr>
            <a:xfrm>
              <a:off x="0" y="0"/>
              <a:ext cx="33090957" cy="4826440"/>
            </a:xfrm>
            <a:custGeom>
              <a:avLst/>
              <a:gdLst/>
              <a:ahLst/>
              <a:cxnLst/>
              <a:rect r="r" b="b" t="t" l="l"/>
              <a:pathLst>
                <a:path h="4826440" w="33090957">
                  <a:moveTo>
                    <a:pt x="0" y="0"/>
                  </a:moveTo>
                  <a:lnTo>
                    <a:pt x="0" y="4826440"/>
                  </a:lnTo>
                  <a:lnTo>
                    <a:pt x="33090957" y="4826440"/>
                  </a:lnTo>
                  <a:lnTo>
                    <a:pt x="33090957" y="0"/>
                  </a:lnTo>
                  <a:lnTo>
                    <a:pt x="0" y="0"/>
                  </a:lnTo>
                  <a:close/>
                  <a:moveTo>
                    <a:pt x="33029999" y="4765480"/>
                  </a:moveTo>
                  <a:lnTo>
                    <a:pt x="59690" y="4765480"/>
                  </a:lnTo>
                  <a:lnTo>
                    <a:pt x="59690" y="59690"/>
                  </a:lnTo>
                  <a:lnTo>
                    <a:pt x="33029999" y="59690"/>
                  </a:lnTo>
                  <a:lnTo>
                    <a:pt x="33029999" y="4765480"/>
                  </a:lnTo>
                  <a:close/>
                </a:path>
              </a:pathLst>
            </a:custGeom>
            <a:solidFill>
              <a:srgbClr val="241D27"/>
            </a:solidFill>
          </p:spPr>
        </p:sp>
      </p:grpSp>
      <p:sp>
        <p:nvSpPr>
          <p:cNvPr name="TextBox 6" id="6"/>
          <p:cNvSpPr txBox="true"/>
          <p:nvPr/>
        </p:nvSpPr>
        <p:spPr>
          <a:xfrm rot="0">
            <a:off x="1759752" y="1640847"/>
            <a:ext cx="12782017" cy="1143000"/>
          </a:xfrm>
          <a:prstGeom prst="rect">
            <a:avLst/>
          </a:prstGeom>
        </p:spPr>
        <p:txBody>
          <a:bodyPr anchor="t" rtlCol="false" tIns="0" lIns="0" bIns="0" rIns="0">
            <a:spAutoFit/>
          </a:bodyPr>
          <a:lstStyle/>
          <a:p>
            <a:pPr>
              <a:lnSpc>
                <a:spcPts val="9000"/>
              </a:lnSpc>
            </a:pPr>
            <a:r>
              <a:rPr lang="en-US" sz="7500" spc="225">
                <a:solidFill>
                  <a:srgbClr val="241D27"/>
                </a:solidFill>
                <a:latin typeface="Space Mono Bold"/>
              </a:rPr>
              <a:t>Cloud migration</a:t>
            </a:r>
          </a:p>
        </p:txBody>
      </p:sp>
      <p:sp>
        <p:nvSpPr>
          <p:cNvPr name="AutoShape 7" id="7"/>
          <p:cNvSpPr/>
          <p:nvPr/>
        </p:nvSpPr>
        <p:spPr>
          <a:xfrm rot="0">
            <a:off x="15177151" y="1028700"/>
            <a:ext cx="2082149" cy="2367294"/>
          </a:xfrm>
          <a:prstGeom prst="rect">
            <a:avLst/>
          </a:prstGeom>
          <a:solidFill>
            <a:srgbClr val="241D27"/>
          </a:solidFill>
        </p:spPr>
      </p:sp>
      <p:pic>
        <p:nvPicPr>
          <p:cNvPr name="Picture 8" id="8"/>
          <p:cNvPicPr>
            <a:picLocks noChangeAspect="true"/>
          </p:cNvPicPr>
          <p:nvPr/>
        </p:nvPicPr>
        <p:blipFill>
          <a:blip r:embed="rId2"/>
          <a:srcRect l="31555" t="0" r="10955" b="0"/>
          <a:stretch>
            <a:fillRect/>
          </a:stretch>
        </p:blipFill>
        <p:spPr>
          <a:xfrm flipH="false" flipV="false" rot="0">
            <a:off x="1056884" y="3395994"/>
            <a:ext cx="5033755" cy="5833731"/>
          </a:xfrm>
          <a:prstGeom prst="rect">
            <a:avLst/>
          </a:prstGeom>
        </p:spPr>
      </p:pic>
      <p:grpSp>
        <p:nvGrpSpPr>
          <p:cNvPr name="Group 9" id="9"/>
          <p:cNvGrpSpPr/>
          <p:nvPr/>
        </p:nvGrpSpPr>
        <p:grpSpPr>
          <a:xfrm rot="0">
            <a:off x="6090639" y="3370594"/>
            <a:ext cx="11168661" cy="5887706"/>
            <a:chOff x="0" y="0"/>
            <a:chExt cx="22770674" cy="12003860"/>
          </a:xfrm>
        </p:grpSpPr>
        <p:sp>
          <p:nvSpPr>
            <p:cNvPr name="Freeform 10" id="10"/>
            <p:cNvSpPr/>
            <p:nvPr/>
          </p:nvSpPr>
          <p:spPr>
            <a:xfrm>
              <a:off x="0" y="0"/>
              <a:ext cx="22770674" cy="12003860"/>
            </a:xfrm>
            <a:custGeom>
              <a:avLst/>
              <a:gdLst/>
              <a:ahLst/>
              <a:cxnLst/>
              <a:rect r="r" b="b" t="t" l="l"/>
              <a:pathLst>
                <a:path h="12003860" w="22770674">
                  <a:moveTo>
                    <a:pt x="0" y="0"/>
                  </a:moveTo>
                  <a:lnTo>
                    <a:pt x="0" y="12003860"/>
                  </a:lnTo>
                  <a:lnTo>
                    <a:pt x="22770674" y="12003860"/>
                  </a:lnTo>
                  <a:lnTo>
                    <a:pt x="22770674" y="0"/>
                  </a:lnTo>
                  <a:lnTo>
                    <a:pt x="0" y="0"/>
                  </a:lnTo>
                  <a:close/>
                  <a:moveTo>
                    <a:pt x="22709713" y="11942900"/>
                  </a:moveTo>
                  <a:lnTo>
                    <a:pt x="59690" y="11942900"/>
                  </a:lnTo>
                  <a:lnTo>
                    <a:pt x="59690" y="59690"/>
                  </a:lnTo>
                  <a:lnTo>
                    <a:pt x="22709713" y="59690"/>
                  </a:lnTo>
                  <a:lnTo>
                    <a:pt x="22709713" y="11942900"/>
                  </a:lnTo>
                  <a:close/>
                </a:path>
              </a:pathLst>
            </a:custGeom>
            <a:solidFill>
              <a:srgbClr val="241D27"/>
            </a:solidFill>
          </p:spPr>
        </p:sp>
      </p:grpSp>
      <p:sp>
        <p:nvSpPr>
          <p:cNvPr name="TextBox 11" id="11"/>
          <p:cNvSpPr txBox="true"/>
          <p:nvPr/>
        </p:nvSpPr>
        <p:spPr>
          <a:xfrm rot="0">
            <a:off x="6952428" y="4402768"/>
            <a:ext cx="9491266" cy="3981450"/>
          </a:xfrm>
          <a:prstGeom prst="rect">
            <a:avLst/>
          </a:prstGeom>
        </p:spPr>
        <p:txBody>
          <a:bodyPr anchor="t" rtlCol="false" tIns="0" lIns="0" bIns="0" rIns="0">
            <a:spAutoFit/>
          </a:bodyPr>
          <a:lstStyle/>
          <a:p>
            <a:pPr>
              <a:lnSpc>
                <a:spcPts val="4500"/>
              </a:lnSpc>
            </a:pPr>
          </a:p>
          <a:p>
            <a:pPr>
              <a:lnSpc>
                <a:spcPts val="4500"/>
              </a:lnSpc>
            </a:pPr>
            <a:r>
              <a:rPr lang="en-US" sz="3000" spc="30">
                <a:solidFill>
                  <a:srgbClr val="241D27"/>
                </a:solidFill>
                <a:latin typeface="Space Mono"/>
              </a:rPr>
              <a:t>A cloud migration strategy is a plan that an organization formulates to move all the resources in its infrastructures, such as data, services, and applications, to the cloud.</a:t>
            </a:r>
          </a:p>
          <a:p>
            <a:pPr>
              <a:lnSpc>
                <a:spcPts val="4500"/>
              </a:lnSpc>
            </a:pPr>
          </a:p>
        </p:txBody>
      </p:sp>
      <p:sp>
        <p:nvSpPr>
          <p:cNvPr name="TextBox 12" id="12"/>
          <p:cNvSpPr txBox="true"/>
          <p:nvPr/>
        </p:nvSpPr>
        <p:spPr>
          <a:xfrm rot="0">
            <a:off x="6952428" y="3671603"/>
            <a:ext cx="9484471" cy="1143000"/>
          </a:xfrm>
          <a:prstGeom prst="rect">
            <a:avLst/>
          </a:prstGeom>
        </p:spPr>
        <p:txBody>
          <a:bodyPr anchor="t" rtlCol="false" tIns="0" lIns="0" bIns="0" rIns="0">
            <a:spAutoFit/>
          </a:bodyPr>
          <a:lstStyle/>
          <a:p>
            <a:pPr>
              <a:lnSpc>
                <a:spcPts val="4560"/>
              </a:lnSpc>
            </a:pPr>
            <a:r>
              <a:rPr lang="en-US" sz="3800" spc="380">
                <a:solidFill>
                  <a:srgbClr val="241D27"/>
                </a:solidFill>
                <a:latin typeface="Space Mono Bold"/>
              </a:rPr>
              <a:t>WHAT IS A CLOUD MIGRATION STRATEGY?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0565583" cy="8229600"/>
            <a:chOff x="0" y="0"/>
            <a:chExt cx="21541118" cy="16778514"/>
          </a:xfrm>
        </p:grpSpPr>
        <p:sp>
          <p:nvSpPr>
            <p:cNvPr name="Freeform 3" id="3"/>
            <p:cNvSpPr/>
            <p:nvPr/>
          </p:nvSpPr>
          <p:spPr>
            <a:xfrm>
              <a:off x="0" y="0"/>
              <a:ext cx="21541118" cy="16778514"/>
            </a:xfrm>
            <a:custGeom>
              <a:avLst/>
              <a:gdLst/>
              <a:ahLst/>
              <a:cxnLst/>
              <a:rect r="r" b="b" t="t" l="l"/>
              <a:pathLst>
                <a:path h="16778514" w="21541118">
                  <a:moveTo>
                    <a:pt x="0" y="0"/>
                  </a:moveTo>
                  <a:lnTo>
                    <a:pt x="0" y="16778514"/>
                  </a:lnTo>
                  <a:lnTo>
                    <a:pt x="21541118" y="16778514"/>
                  </a:lnTo>
                  <a:lnTo>
                    <a:pt x="21541118" y="0"/>
                  </a:lnTo>
                  <a:lnTo>
                    <a:pt x="0" y="0"/>
                  </a:lnTo>
                  <a:close/>
                  <a:moveTo>
                    <a:pt x="21480157" y="16717555"/>
                  </a:moveTo>
                  <a:lnTo>
                    <a:pt x="59690" y="16717555"/>
                  </a:lnTo>
                  <a:lnTo>
                    <a:pt x="59690" y="59690"/>
                  </a:lnTo>
                  <a:lnTo>
                    <a:pt x="21480157" y="59690"/>
                  </a:lnTo>
                  <a:lnTo>
                    <a:pt x="21480157" y="16717555"/>
                  </a:lnTo>
                  <a:close/>
                </a:path>
              </a:pathLst>
            </a:custGeom>
            <a:solidFill>
              <a:srgbClr val="241D27"/>
            </a:solidFill>
          </p:spPr>
        </p:sp>
      </p:grpSp>
      <p:sp>
        <p:nvSpPr>
          <p:cNvPr name="AutoShape 4" id="4"/>
          <p:cNvSpPr/>
          <p:nvPr/>
        </p:nvSpPr>
        <p:spPr>
          <a:xfrm rot="0">
            <a:off x="1028700" y="3395994"/>
            <a:ext cx="2082149" cy="5862306"/>
          </a:xfrm>
          <a:prstGeom prst="rect">
            <a:avLst/>
          </a:prstGeom>
          <a:solidFill>
            <a:srgbClr val="241D27">
              <a:alpha val="9804"/>
            </a:srgbClr>
          </a:solidFill>
        </p:spPr>
      </p:sp>
      <p:grpSp>
        <p:nvGrpSpPr>
          <p:cNvPr name="Group 5" id="5"/>
          <p:cNvGrpSpPr/>
          <p:nvPr/>
        </p:nvGrpSpPr>
        <p:grpSpPr>
          <a:xfrm rot="0">
            <a:off x="1028700" y="1028700"/>
            <a:ext cx="2082149" cy="8229600"/>
            <a:chOff x="0" y="0"/>
            <a:chExt cx="4245087" cy="16778514"/>
          </a:xfrm>
        </p:grpSpPr>
        <p:sp>
          <p:nvSpPr>
            <p:cNvPr name="Freeform 6" id="6"/>
            <p:cNvSpPr/>
            <p:nvPr/>
          </p:nvSpPr>
          <p:spPr>
            <a:xfrm>
              <a:off x="0" y="0"/>
              <a:ext cx="4245087" cy="16778514"/>
            </a:xfrm>
            <a:custGeom>
              <a:avLst/>
              <a:gdLst/>
              <a:ahLst/>
              <a:cxnLst/>
              <a:rect r="r" b="b" t="t" l="l"/>
              <a:pathLst>
                <a:path h="16778514" w="4245087">
                  <a:moveTo>
                    <a:pt x="0" y="0"/>
                  </a:moveTo>
                  <a:lnTo>
                    <a:pt x="0" y="16778514"/>
                  </a:lnTo>
                  <a:lnTo>
                    <a:pt x="4245087" y="16778514"/>
                  </a:lnTo>
                  <a:lnTo>
                    <a:pt x="4245087" y="0"/>
                  </a:lnTo>
                  <a:lnTo>
                    <a:pt x="0" y="0"/>
                  </a:lnTo>
                  <a:close/>
                  <a:moveTo>
                    <a:pt x="4184127" y="16717555"/>
                  </a:moveTo>
                  <a:lnTo>
                    <a:pt x="59690" y="16717555"/>
                  </a:lnTo>
                  <a:lnTo>
                    <a:pt x="59690" y="59690"/>
                  </a:lnTo>
                  <a:lnTo>
                    <a:pt x="4184127" y="59690"/>
                  </a:lnTo>
                  <a:lnTo>
                    <a:pt x="4184127" y="16717555"/>
                  </a:lnTo>
                  <a:close/>
                </a:path>
              </a:pathLst>
            </a:custGeom>
            <a:solidFill>
              <a:srgbClr val="241D27"/>
            </a:solidFill>
          </p:spPr>
        </p:sp>
      </p:grpSp>
      <p:pic>
        <p:nvPicPr>
          <p:cNvPr name="Picture 7" id="7"/>
          <p:cNvPicPr>
            <a:picLocks noChangeAspect="true"/>
          </p:cNvPicPr>
          <p:nvPr/>
        </p:nvPicPr>
        <p:blipFill>
          <a:blip r:embed="rId2"/>
          <a:srcRect l="42932" t="0" r="17833" b="0"/>
          <a:stretch>
            <a:fillRect/>
          </a:stretch>
        </p:blipFill>
        <p:spPr>
          <a:xfrm flipH="false" flipV="false" rot="0">
            <a:off x="12412953" y="1028700"/>
            <a:ext cx="4846347" cy="8229600"/>
          </a:xfrm>
          <a:prstGeom prst="rect">
            <a:avLst/>
          </a:prstGeom>
        </p:spPr>
      </p:pic>
      <p:sp>
        <p:nvSpPr>
          <p:cNvPr name="TextBox 8" id="8"/>
          <p:cNvSpPr txBox="true"/>
          <p:nvPr/>
        </p:nvSpPr>
        <p:spPr>
          <a:xfrm rot="0">
            <a:off x="3986297" y="1345565"/>
            <a:ext cx="6771496" cy="7529194"/>
          </a:xfrm>
          <a:prstGeom prst="rect">
            <a:avLst/>
          </a:prstGeom>
        </p:spPr>
        <p:txBody>
          <a:bodyPr anchor="t" rtlCol="false" tIns="0" lIns="0" bIns="0" rIns="0">
            <a:spAutoFit/>
          </a:bodyPr>
          <a:lstStyle/>
          <a:p>
            <a:pPr>
              <a:lnSpc>
                <a:spcPts val="5440"/>
              </a:lnSpc>
            </a:pPr>
            <a:r>
              <a:rPr lang="en-US" sz="4000" spc="120">
                <a:solidFill>
                  <a:srgbClr val="241D27"/>
                </a:solidFill>
                <a:latin typeface="Space Mono Bold"/>
              </a:rPr>
              <a:t>Types of cloud migration strategies</a:t>
            </a:r>
          </a:p>
          <a:p>
            <a:pPr>
              <a:lnSpc>
                <a:spcPts val="5440"/>
              </a:lnSpc>
            </a:pPr>
            <a:r>
              <a:rPr lang="en-US" sz="4000" spc="120">
                <a:solidFill>
                  <a:srgbClr val="241D27"/>
                </a:solidFill>
                <a:latin typeface="Space Mono"/>
              </a:rPr>
              <a:t>There are different types of cloud migration strategies that a company can consider following. Gartner calls these the ‘5 Rs of migration strategy’. </a:t>
            </a:r>
          </a:p>
          <a:p>
            <a:pPr>
              <a:lnSpc>
                <a:spcPts val="5440"/>
              </a:lnSpc>
            </a:pPr>
          </a:p>
        </p:txBody>
      </p:sp>
      <p:grpSp>
        <p:nvGrpSpPr>
          <p:cNvPr name="Group 9" id="9"/>
          <p:cNvGrpSpPr/>
          <p:nvPr/>
        </p:nvGrpSpPr>
        <p:grpSpPr>
          <a:xfrm rot="0">
            <a:off x="13806291" y="1910819"/>
            <a:ext cx="2059671" cy="6465362"/>
            <a:chOff x="0" y="0"/>
            <a:chExt cx="7990007" cy="25080840"/>
          </a:xfrm>
        </p:grpSpPr>
        <p:sp>
          <p:nvSpPr>
            <p:cNvPr name="Freeform 10" id="10"/>
            <p:cNvSpPr/>
            <p:nvPr/>
          </p:nvSpPr>
          <p:spPr>
            <a:xfrm>
              <a:off x="72390" y="72390"/>
              <a:ext cx="7845227" cy="24936060"/>
            </a:xfrm>
            <a:custGeom>
              <a:avLst/>
              <a:gdLst/>
              <a:ahLst/>
              <a:cxnLst/>
              <a:rect r="r" b="b" t="t" l="l"/>
              <a:pathLst>
                <a:path h="24936060" w="7845227">
                  <a:moveTo>
                    <a:pt x="0" y="0"/>
                  </a:moveTo>
                  <a:lnTo>
                    <a:pt x="7845227" y="0"/>
                  </a:lnTo>
                  <a:lnTo>
                    <a:pt x="7845227" y="24936060"/>
                  </a:lnTo>
                  <a:lnTo>
                    <a:pt x="0" y="24936060"/>
                  </a:lnTo>
                  <a:lnTo>
                    <a:pt x="0" y="0"/>
                  </a:lnTo>
                  <a:close/>
                </a:path>
              </a:pathLst>
            </a:custGeom>
            <a:solidFill>
              <a:srgbClr val="FFFFFF"/>
            </a:solidFill>
          </p:spPr>
        </p:sp>
        <p:sp>
          <p:nvSpPr>
            <p:cNvPr name="Freeform 11" id="11"/>
            <p:cNvSpPr/>
            <p:nvPr/>
          </p:nvSpPr>
          <p:spPr>
            <a:xfrm>
              <a:off x="0" y="0"/>
              <a:ext cx="7990007" cy="25080840"/>
            </a:xfrm>
            <a:custGeom>
              <a:avLst/>
              <a:gdLst/>
              <a:ahLst/>
              <a:cxnLst/>
              <a:rect r="r" b="b" t="t" l="l"/>
              <a:pathLst>
                <a:path h="25080840" w="7990007">
                  <a:moveTo>
                    <a:pt x="7845227" y="24936061"/>
                  </a:moveTo>
                  <a:lnTo>
                    <a:pt x="7990007" y="24936061"/>
                  </a:lnTo>
                  <a:lnTo>
                    <a:pt x="7990007" y="25080840"/>
                  </a:lnTo>
                  <a:lnTo>
                    <a:pt x="7845227" y="25080840"/>
                  </a:lnTo>
                  <a:lnTo>
                    <a:pt x="7845227" y="24936059"/>
                  </a:lnTo>
                  <a:close/>
                  <a:moveTo>
                    <a:pt x="0" y="144780"/>
                  </a:moveTo>
                  <a:lnTo>
                    <a:pt x="144780" y="144780"/>
                  </a:lnTo>
                  <a:lnTo>
                    <a:pt x="144780" y="24936061"/>
                  </a:lnTo>
                  <a:lnTo>
                    <a:pt x="0" y="24936061"/>
                  </a:lnTo>
                  <a:lnTo>
                    <a:pt x="0" y="144780"/>
                  </a:lnTo>
                  <a:close/>
                  <a:moveTo>
                    <a:pt x="0" y="24936061"/>
                  </a:moveTo>
                  <a:lnTo>
                    <a:pt x="144780" y="24936061"/>
                  </a:lnTo>
                  <a:lnTo>
                    <a:pt x="144780" y="25080840"/>
                  </a:lnTo>
                  <a:lnTo>
                    <a:pt x="0" y="25080840"/>
                  </a:lnTo>
                  <a:lnTo>
                    <a:pt x="0" y="24936059"/>
                  </a:lnTo>
                  <a:close/>
                  <a:moveTo>
                    <a:pt x="7845227" y="144780"/>
                  </a:moveTo>
                  <a:lnTo>
                    <a:pt x="7990007" y="144780"/>
                  </a:lnTo>
                  <a:lnTo>
                    <a:pt x="7990007" y="24936061"/>
                  </a:lnTo>
                  <a:lnTo>
                    <a:pt x="7845227" y="24936061"/>
                  </a:lnTo>
                  <a:lnTo>
                    <a:pt x="7845227" y="144780"/>
                  </a:lnTo>
                  <a:close/>
                  <a:moveTo>
                    <a:pt x="144780" y="24936061"/>
                  </a:moveTo>
                  <a:lnTo>
                    <a:pt x="7845227" y="24936061"/>
                  </a:lnTo>
                  <a:lnTo>
                    <a:pt x="7845227" y="25080840"/>
                  </a:lnTo>
                  <a:lnTo>
                    <a:pt x="144780" y="25080840"/>
                  </a:lnTo>
                  <a:lnTo>
                    <a:pt x="144780" y="24936059"/>
                  </a:lnTo>
                  <a:close/>
                  <a:moveTo>
                    <a:pt x="7845227" y="0"/>
                  </a:moveTo>
                  <a:lnTo>
                    <a:pt x="7990007" y="0"/>
                  </a:lnTo>
                  <a:lnTo>
                    <a:pt x="7990007" y="144780"/>
                  </a:lnTo>
                  <a:lnTo>
                    <a:pt x="7845227" y="144780"/>
                  </a:lnTo>
                  <a:lnTo>
                    <a:pt x="7845227" y="0"/>
                  </a:lnTo>
                  <a:close/>
                  <a:moveTo>
                    <a:pt x="0" y="0"/>
                  </a:moveTo>
                  <a:lnTo>
                    <a:pt x="144780" y="0"/>
                  </a:lnTo>
                  <a:lnTo>
                    <a:pt x="144780" y="144780"/>
                  </a:lnTo>
                  <a:lnTo>
                    <a:pt x="0" y="144780"/>
                  </a:lnTo>
                  <a:lnTo>
                    <a:pt x="0" y="0"/>
                  </a:lnTo>
                  <a:close/>
                  <a:moveTo>
                    <a:pt x="144780" y="0"/>
                  </a:moveTo>
                  <a:lnTo>
                    <a:pt x="7845227" y="0"/>
                  </a:lnTo>
                  <a:lnTo>
                    <a:pt x="7845227" y="144780"/>
                  </a:lnTo>
                  <a:lnTo>
                    <a:pt x="144780" y="144780"/>
                  </a:lnTo>
                  <a:lnTo>
                    <a:pt x="144780" y="0"/>
                  </a:lnTo>
                  <a:close/>
                </a:path>
              </a:pathLst>
            </a:custGeom>
            <a:solidFill>
              <a:srgbClr val="241D27"/>
            </a:solidFill>
          </p:spPr>
        </p:sp>
      </p:grpSp>
      <p:sp>
        <p:nvSpPr>
          <p:cNvPr name="AutoShape 12" id="12"/>
          <p:cNvSpPr/>
          <p:nvPr/>
        </p:nvSpPr>
        <p:spPr>
          <a:xfrm rot="0">
            <a:off x="1028700" y="1028700"/>
            <a:ext cx="2082149" cy="2367294"/>
          </a:xfrm>
          <a:prstGeom prst="rect">
            <a:avLst/>
          </a:prstGeom>
          <a:solidFill>
            <a:srgbClr val="241D27"/>
          </a:solid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41D2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4078269" y="1152525"/>
            <a:ext cx="10131462" cy="8492029"/>
          </a:xfrm>
          <a:prstGeom prst="rect">
            <a:avLst/>
          </a:prstGeom>
        </p:spPr>
      </p:pic>
      <p:sp>
        <p:nvSpPr>
          <p:cNvPr name="TextBox 3" id="3"/>
          <p:cNvSpPr txBox="true"/>
          <p:nvPr/>
        </p:nvSpPr>
        <p:spPr>
          <a:xfrm rot="0">
            <a:off x="1759752" y="238125"/>
            <a:ext cx="14616133" cy="914400"/>
          </a:xfrm>
          <a:prstGeom prst="rect">
            <a:avLst/>
          </a:prstGeom>
        </p:spPr>
        <p:txBody>
          <a:bodyPr anchor="t" rtlCol="false" tIns="0" lIns="0" bIns="0" rIns="0">
            <a:spAutoFit/>
          </a:bodyPr>
          <a:lstStyle/>
          <a:p>
            <a:pPr algn="ctr">
              <a:lnSpc>
                <a:spcPts val="7200"/>
              </a:lnSpc>
            </a:pPr>
            <a:r>
              <a:rPr lang="en-US" sz="6000" spc="180">
                <a:solidFill>
                  <a:srgbClr val="FFFFFF"/>
                </a:solidFill>
                <a:latin typeface="Space Mono Bold"/>
              </a:rPr>
              <a:t>Cloud migration strategies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33090958" cy="16778514"/>
          </a:xfrm>
        </p:grpSpPr>
        <p:sp>
          <p:nvSpPr>
            <p:cNvPr name="Freeform 3" id="3"/>
            <p:cNvSpPr/>
            <p:nvPr/>
          </p:nvSpPr>
          <p:spPr>
            <a:xfrm>
              <a:off x="0" y="0"/>
              <a:ext cx="33090957" cy="16778514"/>
            </a:xfrm>
            <a:custGeom>
              <a:avLst/>
              <a:gdLst/>
              <a:ahLst/>
              <a:cxnLst/>
              <a:rect r="r" b="b" t="t" l="l"/>
              <a:pathLst>
                <a:path h="16778514" w="33090957">
                  <a:moveTo>
                    <a:pt x="0" y="0"/>
                  </a:moveTo>
                  <a:lnTo>
                    <a:pt x="0" y="16778514"/>
                  </a:lnTo>
                  <a:lnTo>
                    <a:pt x="33090957" y="16778514"/>
                  </a:lnTo>
                  <a:lnTo>
                    <a:pt x="33090957" y="0"/>
                  </a:lnTo>
                  <a:lnTo>
                    <a:pt x="0" y="0"/>
                  </a:lnTo>
                  <a:close/>
                  <a:moveTo>
                    <a:pt x="33029999" y="16717555"/>
                  </a:moveTo>
                  <a:lnTo>
                    <a:pt x="59690" y="16717555"/>
                  </a:lnTo>
                  <a:lnTo>
                    <a:pt x="59690" y="59690"/>
                  </a:lnTo>
                  <a:lnTo>
                    <a:pt x="33029999" y="59690"/>
                  </a:lnTo>
                  <a:lnTo>
                    <a:pt x="33029999" y="16717555"/>
                  </a:lnTo>
                  <a:close/>
                </a:path>
              </a:pathLst>
            </a:custGeom>
            <a:solidFill>
              <a:srgbClr val="241D27"/>
            </a:solidFill>
          </p:spPr>
        </p:sp>
      </p:grpSp>
      <p:grpSp>
        <p:nvGrpSpPr>
          <p:cNvPr name="Group 4" id="4"/>
          <p:cNvGrpSpPr/>
          <p:nvPr/>
        </p:nvGrpSpPr>
        <p:grpSpPr>
          <a:xfrm rot="0">
            <a:off x="1028700" y="1028700"/>
            <a:ext cx="16230600" cy="2367294"/>
            <a:chOff x="0" y="0"/>
            <a:chExt cx="33090958" cy="4826440"/>
          </a:xfrm>
        </p:grpSpPr>
        <p:sp>
          <p:nvSpPr>
            <p:cNvPr name="Freeform 5" id="5"/>
            <p:cNvSpPr/>
            <p:nvPr/>
          </p:nvSpPr>
          <p:spPr>
            <a:xfrm>
              <a:off x="0" y="0"/>
              <a:ext cx="33090957" cy="4826440"/>
            </a:xfrm>
            <a:custGeom>
              <a:avLst/>
              <a:gdLst/>
              <a:ahLst/>
              <a:cxnLst/>
              <a:rect r="r" b="b" t="t" l="l"/>
              <a:pathLst>
                <a:path h="4826440" w="33090957">
                  <a:moveTo>
                    <a:pt x="0" y="0"/>
                  </a:moveTo>
                  <a:lnTo>
                    <a:pt x="0" y="4826440"/>
                  </a:lnTo>
                  <a:lnTo>
                    <a:pt x="33090957" y="4826440"/>
                  </a:lnTo>
                  <a:lnTo>
                    <a:pt x="33090957" y="0"/>
                  </a:lnTo>
                  <a:lnTo>
                    <a:pt x="0" y="0"/>
                  </a:lnTo>
                  <a:close/>
                  <a:moveTo>
                    <a:pt x="33029999" y="4765480"/>
                  </a:moveTo>
                  <a:lnTo>
                    <a:pt x="59690" y="4765480"/>
                  </a:lnTo>
                  <a:lnTo>
                    <a:pt x="59690" y="59690"/>
                  </a:lnTo>
                  <a:lnTo>
                    <a:pt x="33029999" y="59690"/>
                  </a:lnTo>
                  <a:lnTo>
                    <a:pt x="33029999" y="4765480"/>
                  </a:lnTo>
                  <a:close/>
                </a:path>
              </a:pathLst>
            </a:custGeom>
            <a:solidFill>
              <a:srgbClr val="241D27"/>
            </a:solidFill>
          </p:spPr>
        </p:sp>
      </p:grpSp>
      <p:sp>
        <p:nvSpPr>
          <p:cNvPr name="TextBox 6" id="6"/>
          <p:cNvSpPr txBox="true"/>
          <p:nvPr/>
        </p:nvSpPr>
        <p:spPr>
          <a:xfrm rot="0">
            <a:off x="1759752" y="1736097"/>
            <a:ext cx="12782017" cy="962025"/>
          </a:xfrm>
          <a:prstGeom prst="rect">
            <a:avLst/>
          </a:prstGeom>
        </p:spPr>
        <p:txBody>
          <a:bodyPr anchor="t" rtlCol="false" tIns="0" lIns="0" bIns="0" rIns="0">
            <a:spAutoFit/>
          </a:bodyPr>
          <a:lstStyle/>
          <a:p>
            <a:pPr>
              <a:lnSpc>
                <a:spcPts val="7680"/>
              </a:lnSpc>
            </a:pPr>
            <a:r>
              <a:rPr lang="en-US" sz="6400" spc="192">
                <a:solidFill>
                  <a:srgbClr val="241D27"/>
                </a:solidFill>
                <a:latin typeface="Space Mono Bold"/>
              </a:rPr>
              <a:t>Cloud migration strategy</a:t>
            </a:r>
          </a:p>
        </p:txBody>
      </p:sp>
      <p:sp>
        <p:nvSpPr>
          <p:cNvPr name="AutoShape 7" id="7"/>
          <p:cNvSpPr/>
          <p:nvPr/>
        </p:nvSpPr>
        <p:spPr>
          <a:xfrm rot="0">
            <a:off x="15177151" y="1028700"/>
            <a:ext cx="2082149" cy="2367294"/>
          </a:xfrm>
          <a:prstGeom prst="rect">
            <a:avLst/>
          </a:prstGeom>
          <a:solidFill>
            <a:srgbClr val="241D27"/>
          </a:solidFill>
        </p:spPr>
      </p:sp>
      <p:sp>
        <p:nvSpPr>
          <p:cNvPr name="TextBox 8" id="8"/>
          <p:cNvSpPr txBox="true"/>
          <p:nvPr/>
        </p:nvSpPr>
        <p:spPr>
          <a:xfrm rot="0">
            <a:off x="1264483" y="4157378"/>
            <a:ext cx="14953743" cy="4764405"/>
          </a:xfrm>
          <a:prstGeom prst="rect">
            <a:avLst/>
          </a:prstGeom>
        </p:spPr>
        <p:txBody>
          <a:bodyPr anchor="t" rtlCol="false" tIns="0" lIns="0" bIns="0" rIns="0">
            <a:spAutoFit/>
          </a:bodyPr>
          <a:lstStyle/>
          <a:p>
            <a:pPr algn="just">
              <a:lnSpc>
                <a:spcPts val="4799"/>
              </a:lnSpc>
            </a:pPr>
            <a:r>
              <a:rPr lang="en-US" sz="3199" spc="31">
                <a:solidFill>
                  <a:srgbClr val="241D27"/>
                </a:solidFill>
                <a:latin typeface="Space Mono"/>
              </a:rPr>
              <a:t>This is more commonly known as the ‘lift and shift’ strategy. It involves transporting a direct copy of the existing infrastructure onto the cloud. This approach makes sense for smaller organizations with simple workloads that are still trying to figure out their long-term plans with respect to services and scalability. It is also ideal for organizations whose </a:t>
            </a:r>
            <a:r>
              <a:rPr lang="en-US" sz="3199" spc="31" u="sng">
                <a:solidFill>
                  <a:srgbClr val="241D27"/>
                </a:solidFill>
                <a:latin typeface="Space Mono"/>
                <a:hlinkClick r:id="rId2" tooltip="https://www.spiceworks.com/tech/it-infrastructure/articles/what-is-it-infrastructure/"/>
              </a:rPr>
              <a:t>infrastructure </a:t>
            </a:r>
            <a:r>
              <a:rPr lang="en-US" sz="3199" spc="31">
                <a:solidFill>
                  <a:srgbClr val="241D27"/>
                </a:solidFill>
                <a:latin typeface="Space Mono"/>
              </a:rPr>
              <a:t>relies heavily on virtual machines. </a:t>
            </a:r>
          </a:p>
        </p:txBody>
      </p:sp>
      <p:sp>
        <p:nvSpPr>
          <p:cNvPr name="TextBox 9" id="9"/>
          <p:cNvSpPr txBox="true"/>
          <p:nvPr/>
        </p:nvSpPr>
        <p:spPr>
          <a:xfrm rot="0">
            <a:off x="6952428" y="3671603"/>
            <a:ext cx="9484471" cy="571500"/>
          </a:xfrm>
          <a:prstGeom prst="rect">
            <a:avLst/>
          </a:prstGeom>
        </p:spPr>
        <p:txBody>
          <a:bodyPr anchor="t" rtlCol="false" tIns="0" lIns="0" bIns="0" rIns="0">
            <a:spAutoFit/>
          </a:bodyPr>
          <a:lstStyle/>
          <a:p>
            <a:pPr>
              <a:lnSpc>
                <a:spcPts val="4560"/>
              </a:lnSpc>
            </a:pPr>
            <a:r>
              <a:rPr lang="en-US" sz="3800" spc="380">
                <a:solidFill>
                  <a:srgbClr val="241D27"/>
                </a:solidFill>
                <a:latin typeface="Space Mono Bold"/>
              </a:rPr>
              <a:t>REHOSTING</a:t>
            </a: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33090958" cy="16778514"/>
          </a:xfrm>
        </p:grpSpPr>
        <p:sp>
          <p:nvSpPr>
            <p:cNvPr name="Freeform 3" id="3"/>
            <p:cNvSpPr/>
            <p:nvPr/>
          </p:nvSpPr>
          <p:spPr>
            <a:xfrm>
              <a:off x="0" y="0"/>
              <a:ext cx="33090957" cy="16778514"/>
            </a:xfrm>
            <a:custGeom>
              <a:avLst/>
              <a:gdLst/>
              <a:ahLst/>
              <a:cxnLst/>
              <a:rect r="r" b="b" t="t" l="l"/>
              <a:pathLst>
                <a:path h="16778514" w="33090957">
                  <a:moveTo>
                    <a:pt x="0" y="0"/>
                  </a:moveTo>
                  <a:lnTo>
                    <a:pt x="0" y="16778514"/>
                  </a:lnTo>
                  <a:lnTo>
                    <a:pt x="33090957" y="16778514"/>
                  </a:lnTo>
                  <a:lnTo>
                    <a:pt x="33090957" y="0"/>
                  </a:lnTo>
                  <a:lnTo>
                    <a:pt x="0" y="0"/>
                  </a:lnTo>
                  <a:close/>
                  <a:moveTo>
                    <a:pt x="33029999" y="16717555"/>
                  </a:moveTo>
                  <a:lnTo>
                    <a:pt x="59690" y="16717555"/>
                  </a:lnTo>
                  <a:lnTo>
                    <a:pt x="59690" y="59690"/>
                  </a:lnTo>
                  <a:lnTo>
                    <a:pt x="33029999" y="59690"/>
                  </a:lnTo>
                  <a:lnTo>
                    <a:pt x="33029999" y="16717555"/>
                  </a:lnTo>
                  <a:close/>
                </a:path>
              </a:pathLst>
            </a:custGeom>
            <a:solidFill>
              <a:srgbClr val="241D27"/>
            </a:solidFill>
          </p:spPr>
        </p:sp>
      </p:grpSp>
      <p:grpSp>
        <p:nvGrpSpPr>
          <p:cNvPr name="Group 4" id="4"/>
          <p:cNvGrpSpPr/>
          <p:nvPr/>
        </p:nvGrpSpPr>
        <p:grpSpPr>
          <a:xfrm rot="0">
            <a:off x="1028700" y="1028700"/>
            <a:ext cx="16230600" cy="2367294"/>
            <a:chOff x="0" y="0"/>
            <a:chExt cx="33090958" cy="4826440"/>
          </a:xfrm>
        </p:grpSpPr>
        <p:sp>
          <p:nvSpPr>
            <p:cNvPr name="Freeform 5" id="5"/>
            <p:cNvSpPr/>
            <p:nvPr/>
          </p:nvSpPr>
          <p:spPr>
            <a:xfrm>
              <a:off x="0" y="0"/>
              <a:ext cx="33090957" cy="4826440"/>
            </a:xfrm>
            <a:custGeom>
              <a:avLst/>
              <a:gdLst/>
              <a:ahLst/>
              <a:cxnLst/>
              <a:rect r="r" b="b" t="t" l="l"/>
              <a:pathLst>
                <a:path h="4826440" w="33090957">
                  <a:moveTo>
                    <a:pt x="0" y="0"/>
                  </a:moveTo>
                  <a:lnTo>
                    <a:pt x="0" y="4826440"/>
                  </a:lnTo>
                  <a:lnTo>
                    <a:pt x="33090957" y="4826440"/>
                  </a:lnTo>
                  <a:lnTo>
                    <a:pt x="33090957" y="0"/>
                  </a:lnTo>
                  <a:lnTo>
                    <a:pt x="0" y="0"/>
                  </a:lnTo>
                  <a:close/>
                  <a:moveTo>
                    <a:pt x="33029999" y="4765480"/>
                  </a:moveTo>
                  <a:lnTo>
                    <a:pt x="59690" y="4765480"/>
                  </a:lnTo>
                  <a:lnTo>
                    <a:pt x="59690" y="59690"/>
                  </a:lnTo>
                  <a:lnTo>
                    <a:pt x="33029999" y="59690"/>
                  </a:lnTo>
                  <a:lnTo>
                    <a:pt x="33029999" y="4765480"/>
                  </a:lnTo>
                  <a:close/>
                </a:path>
              </a:pathLst>
            </a:custGeom>
            <a:solidFill>
              <a:srgbClr val="241D27"/>
            </a:solidFill>
          </p:spPr>
        </p:sp>
      </p:grpSp>
      <p:sp>
        <p:nvSpPr>
          <p:cNvPr name="TextBox 6" id="6"/>
          <p:cNvSpPr txBox="true"/>
          <p:nvPr/>
        </p:nvSpPr>
        <p:spPr>
          <a:xfrm rot="0">
            <a:off x="1759752" y="1736097"/>
            <a:ext cx="12782017" cy="962025"/>
          </a:xfrm>
          <a:prstGeom prst="rect">
            <a:avLst/>
          </a:prstGeom>
        </p:spPr>
        <p:txBody>
          <a:bodyPr anchor="t" rtlCol="false" tIns="0" lIns="0" bIns="0" rIns="0">
            <a:spAutoFit/>
          </a:bodyPr>
          <a:lstStyle/>
          <a:p>
            <a:pPr>
              <a:lnSpc>
                <a:spcPts val="7680"/>
              </a:lnSpc>
            </a:pPr>
            <a:r>
              <a:rPr lang="en-US" sz="6400" spc="192">
                <a:solidFill>
                  <a:srgbClr val="241D27"/>
                </a:solidFill>
                <a:latin typeface="Space Mono Bold"/>
              </a:rPr>
              <a:t>Cloud migration strategy</a:t>
            </a:r>
          </a:p>
        </p:txBody>
      </p:sp>
      <p:sp>
        <p:nvSpPr>
          <p:cNvPr name="AutoShape 7" id="7"/>
          <p:cNvSpPr/>
          <p:nvPr/>
        </p:nvSpPr>
        <p:spPr>
          <a:xfrm rot="0">
            <a:off x="15177151" y="1028700"/>
            <a:ext cx="2082149" cy="2367294"/>
          </a:xfrm>
          <a:prstGeom prst="rect">
            <a:avLst/>
          </a:prstGeom>
          <a:solidFill>
            <a:srgbClr val="241D27"/>
          </a:solidFill>
        </p:spPr>
      </p:sp>
      <p:sp>
        <p:nvSpPr>
          <p:cNvPr name="TextBox 8" id="8"/>
          <p:cNvSpPr txBox="true"/>
          <p:nvPr/>
        </p:nvSpPr>
        <p:spPr>
          <a:xfrm rot="0">
            <a:off x="1483156" y="4424078"/>
            <a:ext cx="14953743" cy="3905250"/>
          </a:xfrm>
          <a:prstGeom prst="rect">
            <a:avLst/>
          </a:prstGeom>
        </p:spPr>
        <p:txBody>
          <a:bodyPr anchor="t" rtlCol="false" tIns="0" lIns="0" bIns="0" rIns="0">
            <a:spAutoFit/>
          </a:bodyPr>
          <a:lstStyle/>
          <a:p>
            <a:pPr algn="just">
              <a:lnSpc>
                <a:spcPts val="5249"/>
              </a:lnSpc>
            </a:pPr>
            <a:r>
              <a:rPr lang="en-US" sz="3499" spc="34">
                <a:solidFill>
                  <a:srgbClr val="241D27"/>
                </a:solidFill>
                <a:latin typeface="Space Mono"/>
              </a:rPr>
              <a:t>This is also known as the ‘move and improve’ strategy. It involves making bare minimum changes to prepare for the transition to the cloud, including provisions for making scalability easier. The core application architecture remains untouched. It is a small variation of the rehosting strategy.</a:t>
            </a:r>
          </a:p>
        </p:txBody>
      </p:sp>
      <p:sp>
        <p:nvSpPr>
          <p:cNvPr name="TextBox 9" id="9"/>
          <p:cNvSpPr txBox="true"/>
          <p:nvPr/>
        </p:nvSpPr>
        <p:spPr>
          <a:xfrm rot="0">
            <a:off x="6952428" y="3671603"/>
            <a:ext cx="9484471" cy="571500"/>
          </a:xfrm>
          <a:prstGeom prst="rect">
            <a:avLst/>
          </a:prstGeom>
        </p:spPr>
        <p:txBody>
          <a:bodyPr anchor="t" rtlCol="false" tIns="0" lIns="0" bIns="0" rIns="0">
            <a:spAutoFit/>
          </a:bodyPr>
          <a:lstStyle/>
          <a:p>
            <a:pPr>
              <a:lnSpc>
                <a:spcPts val="4560"/>
              </a:lnSpc>
            </a:pPr>
            <a:r>
              <a:rPr lang="en-US" sz="3800" spc="380">
                <a:solidFill>
                  <a:srgbClr val="241D27"/>
                </a:solidFill>
                <a:latin typeface="Space Mono Bold"/>
              </a:rPr>
              <a:t>REPLATFORMING</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33090958" cy="16778514"/>
          </a:xfrm>
        </p:grpSpPr>
        <p:sp>
          <p:nvSpPr>
            <p:cNvPr name="Freeform 3" id="3"/>
            <p:cNvSpPr/>
            <p:nvPr/>
          </p:nvSpPr>
          <p:spPr>
            <a:xfrm>
              <a:off x="0" y="0"/>
              <a:ext cx="33090957" cy="16778514"/>
            </a:xfrm>
            <a:custGeom>
              <a:avLst/>
              <a:gdLst/>
              <a:ahLst/>
              <a:cxnLst/>
              <a:rect r="r" b="b" t="t" l="l"/>
              <a:pathLst>
                <a:path h="16778514" w="33090957">
                  <a:moveTo>
                    <a:pt x="0" y="0"/>
                  </a:moveTo>
                  <a:lnTo>
                    <a:pt x="0" y="16778514"/>
                  </a:lnTo>
                  <a:lnTo>
                    <a:pt x="33090957" y="16778514"/>
                  </a:lnTo>
                  <a:lnTo>
                    <a:pt x="33090957" y="0"/>
                  </a:lnTo>
                  <a:lnTo>
                    <a:pt x="0" y="0"/>
                  </a:lnTo>
                  <a:close/>
                  <a:moveTo>
                    <a:pt x="33029999" y="16717555"/>
                  </a:moveTo>
                  <a:lnTo>
                    <a:pt x="59690" y="16717555"/>
                  </a:lnTo>
                  <a:lnTo>
                    <a:pt x="59690" y="59690"/>
                  </a:lnTo>
                  <a:lnTo>
                    <a:pt x="33029999" y="59690"/>
                  </a:lnTo>
                  <a:lnTo>
                    <a:pt x="33029999" y="16717555"/>
                  </a:lnTo>
                  <a:close/>
                </a:path>
              </a:pathLst>
            </a:custGeom>
            <a:solidFill>
              <a:srgbClr val="241D27"/>
            </a:solidFill>
          </p:spPr>
        </p:sp>
      </p:grpSp>
      <p:grpSp>
        <p:nvGrpSpPr>
          <p:cNvPr name="Group 4" id="4"/>
          <p:cNvGrpSpPr/>
          <p:nvPr/>
        </p:nvGrpSpPr>
        <p:grpSpPr>
          <a:xfrm rot="0">
            <a:off x="1028700" y="1028700"/>
            <a:ext cx="16230600" cy="2367294"/>
            <a:chOff x="0" y="0"/>
            <a:chExt cx="33090958" cy="4826440"/>
          </a:xfrm>
        </p:grpSpPr>
        <p:sp>
          <p:nvSpPr>
            <p:cNvPr name="Freeform 5" id="5"/>
            <p:cNvSpPr/>
            <p:nvPr/>
          </p:nvSpPr>
          <p:spPr>
            <a:xfrm>
              <a:off x="0" y="0"/>
              <a:ext cx="33090957" cy="4826440"/>
            </a:xfrm>
            <a:custGeom>
              <a:avLst/>
              <a:gdLst/>
              <a:ahLst/>
              <a:cxnLst/>
              <a:rect r="r" b="b" t="t" l="l"/>
              <a:pathLst>
                <a:path h="4826440" w="33090957">
                  <a:moveTo>
                    <a:pt x="0" y="0"/>
                  </a:moveTo>
                  <a:lnTo>
                    <a:pt x="0" y="4826440"/>
                  </a:lnTo>
                  <a:lnTo>
                    <a:pt x="33090957" y="4826440"/>
                  </a:lnTo>
                  <a:lnTo>
                    <a:pt x="33090957" y="0"/>
                  </a:lnTo>
                  <a:lnTo>
                    <a:pt x="0" y="0"/>
                  </a:lnTo>
                  <a:close/>
                  <a:moveTo>
                    <a:pt x="33029999" y="4765480"/>
                  </a:moveTo>
                  <a:lnTo>
                    <a:pt x="59690" y="4765480"/>
                  </a:lnTo>
                  <a:lnTo>
                    <a:pt x="59690" y="59690"/>
                  </a:lnTo>
                  <a:lnTo>
                    <a:pt x="33029999" y="59690"/>
                  </a:lnTo>
                  <a:lnTo>
                    <a:pt x="33029999" y="4765480"/>
                  </a:lnTo>
                  <a:close/>
                </a:path>
              </a:pathLst>
            </a:custGeom>
            <a:solidFill>
              <a:srgbClr val="241D27"/>
            </a:solidFill>
          </p:spPr>
        </p:sp>
      </p:grpSp>
      <p:sp>
        <p:nvSpPr>
          <p:cNvPr name="TextBox 6" id="6"/>
          <p:cNvSpPr txBox="true"/>
          <p:nvPr/>
        </p:nvSpPr>
        <p:spPr>
          <a:xfrm rot="0">
            <a:off x="1759752" y="1736097"/>
            <a:ext cx="12782017" cy="962025"/>
          </a:xfrm>
          <a:prstGeom prst="rect">
            <a:avLst/>
          </a:prstGeom>
        </p:spPr>
        <p:txBody>
          <a:bodyPr anchor="t" rtlCol="false" tIns="0" lIns="0" bIns="0" rIns="0">
            <a:spAutoFit/>
          </a:bodyPr>
          <a:lstStyle/>
          <a:p>
            <a:pPr>
              <a:lnSpc>
                <a:spcPts val="7680"/>
              </a:lnSpc>
            </a:pPr>
            <a:r>
              <a:rPr lang="en-US" sz="6400" spc="192">
                <a:solidFill>
                  <a:srgbClr val="241D27"/>
                </a:solidFill>
                <a:latin typeface="Space Mono Bold"/>
              </a:rPr>
              <a:t>Cloud migration strategy</a:t>
            </a:r>
          </a:p>
        </p:txBody>
      </p:sp>
      <p:sp>
        <p:nvSpPr>
          <p:cNvPr name="AutoShape 7" id="7"/>
          <p:cNvSpPr/>
          <p:nvPr/>
        </p:nvSpPr>
        <p:spPr>
          <a:xfrm rot="0">
            <a:off x="15177151" y="1028700"/>
            <a:ext cx="2082149" cy="2367294"/>
          </a:xfrm>
          <a:prstGeom prst="rect">
            <a:avLst/>
          </a:prstGeom>
          <a:solidFill>
            <a:srgbClr val="241D27"/>
          </a:solidFill>
        </p:spPr>
      </p:sp>
      <p:sp>
        <p:nvSpPr>
          <p:cNvPr name="TextBox 8" id="8"/>
          <p:cNvSpPr txBox="true"/>
          <p:nvPr/>
        </p:nvSpPr>
        <p:spPr>
          <a:xfrm rot="0">
            <a:off x="1483156" y="4424078"/>
            <a:ext cx="14953743" cy="3905250"/>
          </a:xfrm>
          <a:prstGeom prst="rect">
            <a:avLst/>
          </a:prstGeom>
        </p:spPr>
        <p:txBody>
          <a:bodyPr anchor="t" rtlCol="false" tIns="0" lIns="0" bIns="0" rIns="0">
            <a:spAutoFit/>
          </a:bodyPr>
          <a:lstStyle/>
          <a:p>
            <a:pPr algn="just">
              <a:lnSpc>
                <a:spcPts val="5249"/>
              </a:lnSpc>
            </a:pPr>
            <a:r>
              <a:rPr lang="en-US" sz="3499" spc="34">
                <a:solidFill>
                  <a:srgbClr val="241D27"/>
                </a:solidFill>
                <a:latin typeface="Space Mono"/>
              </a:rPr>
              <a:t>This is also known as the ‘move and improve’ strategy. It involves making bare minimum changes to prepare for the transition to the cloud, including provisions for making scalability easier. The core application architecture remains untouched. It is a small variation of the rehosting strategy.</a:t>
            </a:r>
          </a:p>
        </p:txBody>
      </p:sp>
      <p:sp>
        <p:nvSpPr>
          <p:cNvPr name="TextBox 9" id="9"/>
          <p:cNvSpPr txBox="true"/>
          <p:nvPr/>
        </p:nvSpPr>
        <p:spPr>
          <a:xfrm rot="0">
            <a:off x="6952428" y="3671603"/>
            <a:ext cx="9484471" cy="571500"/>
          </a:xfrm>
          <a:prstGeom prst="rect">
            <a:avLst/>
          </a:prstGeom>
        </p:spPr>
        <p:txBody>
          <a:bodyPr anchor="t" rtlCol="false" tIns="0" lIns="0" bIns="0" rIns="0">
            <a:spAutoFit/>
          </a:bodyPr>
          <a:lstStyle/>
          <a:p>
            <a:pPr>
              <a:lnSpc>
                <a:spcPts val="4560"/>
              </a:lnSpc>
            </a:pPr>
            <a:r>
              <a:rPr lang="en-US" sz="3800" spc="380">
                <a:solidFill>
                  <a:srgbClr val="241D27"/>
                </a:solidFill>
                <a:latin typeface="Space Mono Bold"/>
              </a:rPr>
              <a:t>REPLATFORMING</a:t>
            </a: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33090958" cy="16778514"/>
          </a:xfrm>
        </p:grpSpPr>
        <p:sp>
          <p:nvSpPr>
            <p:cNvPr name="Freeform 3" id="3"/>
            <p:cNvSpPr/>
            <p:nvPr/>
          </p:nvSpPr>
          <p:spPr>
            <a:xfrm>
              <a:off x="0" y="0"/>
              <a:ext cx="33090957" cy="16778514"/>
            </a:xfrm>
            <a:custGeom>
              <a:avLst/>
              <a:gdLst/>
              <a:ahLst/>
              <a:cxnLst/>
              <a:rect r="r" b="b" t="t" l="l"/>
              <a:pathLst>
                <a:path h="16778514" w="33090957">
                  <a:moveTo>
                    <a:pt x="0" y="0"/>
                  </a:moveTo>
                  <a:lnTo>
                    <a:pt x="0" y="16778514"/>
                  </a:lnTo>
                  <a:lnTo>
                    <a:pt x="33090957" y="16778514"/>
                  </a:lnTo>
                  <a:lnTo>
                    <a:pt x="33090957" y="0"/>
                  </a:lnTo>
                  <a:lnTo>
                    <a:pt x="0" y="0"/>
                  </a:lnTo>
                  <a:close/>
                  <a:moveTo>
                    <a:pt x="33029999" y="16717555"/>
                  </a:moveTo>
                  <a:lnTo>
                    <a:pt x="59690" y="16717555"/>
                  </a:lnTo>
                  <a:lnTo>
                    <a:pt x="59690" y="59690"/>
                  </a:lnTo>
                  <a:lnTo>
                    <a:pt x="33029999" y="59690"/>
                  </a:lnTo>
                  <a:lnTo>
                    <a:pt x="33029999" y="16717555"/>
                  </a:lnTo>
                  <a:close/>
                </a:path>
              </a:pathLst>
            </a:custGeom>
            <a:solidFill>
              <a:srgbClr val="241D27"/>
            </a:solidFill>
          </p:spPr>
        </p:sp>
      </p:grpSp>
      <p:grpSp>
        <p:nvGrpSpPr>
          <p:cNvPr name="Group 4" id="4"/>
          <p:cNvGrpSpPr/>
          <p:nvPr/>
        </p:nvGrpSpPr>
        <p:grpSpPr>
          <a:xfrm rot="0">
            <a:off x="1028700" y="1028700"/>
            <a:ext cx="16230600" cy="2367294"/>
            <a:chOff x="0" y="0"/>
            <a:chExt cx="33090958" cy="4826440"/>
          </a:xfrm>
        </p:grpSpPr>
        <p:sp>
          <p:nvSpPr>
            <p:cNvPr name="Freeform 5" id="5"/>
            <p:cNvSpPr/>
            <p:nvPr/>
          </p:nvSpPr>
          <p:spPr>
            <a:xfrm>
              <a:off x="0" y="0"/>
              <a:ext cx="33090957" cy="4826440"/>
            </a:xfrm>
            <a:custGeom>
              <a:avLst/>
              <a:gdLst/>
              <a:ahLst/>
              <a:cxnLst/>
              <a:rect r="r" b="b" t="t" l="l"/>
              <a:pathLst>
                <a:path h="4826440" w="33090957">
                  <a:moveTo>
                    <a:pt x="0" y="0"/>
                  </a:moveTo>
                  <a:lnTo>
                    <a:pt x="0" y="4826440"/>
                  </a:lnTo>
                  <a:lnTo>
                    <a:pt x="33090957" y="4826440"/>
                  </a:lnTo>
                  <a:lnTo>
                    <a:pt x="33090957" y="0"/>
                  </a:lnTo>
                  <a:lnTo>
                    <a:pt x="0" y="0"/>
                  </a:lnTo>
                  <a:close/>
                  <a:moveTo>
                    <a:pt x="33029999" y="4765480"/>
                  </a:moveTo>
                  <a:lnTo>
                    <a:pt x="59690" y="4765480"/>
                  </a:lnTo>
                  <a:lnTo>
                    <a:pt x="59690" y="59690"/>
                  </a:lnTo>
                  <a:lnTo>
                    <a:pt x="33029999" y="59690"/>
                  </a:lnTo>
                  <a:lnTo>
                    <a:pt x="33029999" y="4765480"/>
                  </a:lnTo>
                  <a:close/>
                </a:path>
              </a:pathLst>
            </a:custGeom>
            <a:solidFill>
              <a:srgbClr val="241D27"/>
            </a:solidFill>
          </p:spPr>
        </p:sp>
      </p:grpSp>
      <p:sp>
        <p:nvSpPr>
          <p:cNvPr name="TextBox 6" id="6"/>
          <p:cNvSpPr txBox="true"/>
          <p:nvPr/>
        </p:nvSpPr>
        <p:spPr>
          <a:xfrm rot="0">
            <a:off x="1759752" y="1736097"/>
            <a:ext cx="12782017" cy="962025"/>
          </a:xfrm>
          <a:prstGeom prst="rect">
            <a:avLst/>
          </a:prstGeom>
        </p:spPr>
        <p:txBody>
          <a:bodyPr anchor="t" rtlCol="false" tIns="0" lIns="0" bIns="0" rIns="0">
            <a:spAutoFit/>
          </a:bodyPr>
          <a:lstStyle/>
          <a:p>
            <a:pPr>
              <a:lnSpc>
                <a:spcPts val="7680"/>
              </a:lnSpc>
            </a:pPr>
            <a:r>
              <a:rPr lang="en-US" sz="6400" spc="192">
                <a:solidFill>
                  <a:srgbClr val="241D27"/>
                </a:solidFill>
                <a:latin typeface="Space Mono Bold"/>
              </a:rPr>
              <a:t>Cloud migration strategy</a:t>
            </a:r>
          </a:p>
        </p:txBody>
      </p:sp>
      <p:sp>
        <p:nvSpPr>
          <p:cNvPr name="AutoShape 7" id="7"/>
          <p:cNvSpPr/>
          <p:nvPr/>
        </p:nvSpPr>
        <p:spPr>
          <a:xfrm rot="0">
            <a:off x="15177151" y="1028700"/>
            <a:ext cx="2082149" cy="2367294"/>
          </a:xfrm>
          <a:prstGeom prst="rect">
            <a:avLst/>
          </a:prstGeom>
          <a:solidFill>
            <a:srgbClr val="241D27"/>
          </a:solidFill>
        </p:spPr>
      </p:sp>
      <p:sp>
        <p:nvSpPr>
          <p:cNvPr name="TextBox 8" id="8"/>
          <p:cNvSpPr txBox="true"/>
          <p:nvPr/>
        </p:nvSpPr>
        <p:spPr>
          <a:xfrm rot="0">
            <a:off x="1483156" y="4147853"/>
            <a:ext cx="14953743" cy="4562475"/>
          </a:xfrm>
          <a:prstGeom prst="rect">
            <a:avLst/>
          </a:prstGeom>
        </p:spPr>
        <p:txBody>
          <a:bodyPr anchor="t" rtlCol="false" tIns="0" lIns="0" bIns="0" rIns="0">
            <a:spAutoFit/>
          </a:bodyPr>
          <a:lstStyle/>
          <a:p>
            <a:pPr algn="just">
              <a:lnSpc>
                <a:spcPts val="5249"/>
              </a:lnSpc>
            </a:pPr>
            <a:r>
              <a:rPr lang="en-US" sz="3499" spc="34">
                <a:solidFill>
                  <a:srgbClr val="241D27"/>
                </a:solidFill>
                <a:latin typeface="Space Mono"/>
              </a:rPr>
              <a:t>The refactoring strategy is essentially rebuilding the entire existing infrastructure from scratch. It is the route taken by organizations that are looking to leverage every single thing that the cloud has to offer, such as serverless computing and auto-scaling. Both these features are difficult to achieve with an on-premise setup. </a:t>
            </a:r>
          </a:p>
        </p:txBody>
      </p:sp>
      <p:sp>
        <p:nvSpPr>
          <p:cNvPr name="TextBox 9" id="9"/>
          <p:cNvSpPr txBox="true"/>
          <p:nvPr/>
        </p:nvSpPr>
        <p:spPr>
          <a:xfrm rot="0">
            <a:off x="6952428" y="3671603"/>
            <a:ext cx="9484471" cy="571500"/>
          </a:xfrm>
          <a:prstGeom prst="rect">
            <a:avLst/>
          </a:prstGeom>
        </p:spPr>
        <p:txBody>
          <a:bodyPr anchor="t" rtlCol="false" tIns="0" lIns="0" bIns="0" rIns="0">
            <a:spAutoFit/>
          </a:bodyPr>
          <a:lstStyle/>
          <a:p>
            <a:pPr>
              <a:lnSpc>
                <a:spcPts val="4560"/>
              </a:lnSpc>
            </a:pPr>
            <a:r>
              <a:rPr lang="en-US" sz="3800" spc="380">
                <a:solidFill>
                  <a:srgbClr val="241D27"/>
                </a:solidFill>
                <a:latin typeface="Space Mono Bold"/>
              </a:rPr>
              <a:t>REFACTORING</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33090958" cy="16778514"/>
          </a:xfrm>
        </p:grpSpPr>
        <p:sp>
          <p:nvSpPr>
            <p:cNvPr name="Freeform 3" id="3"/>
            <p:cNvSpPr/>
            <p:nvPr/>
          </p:nvSpPr>
          <p:spPr>
            <a:xfrm>
              <a:off x="0" y="0"/>
              <a:ext cx="33090957" cy="16778514"/>
            </a:xfrm>
            <a:custGeom>
              <a:avLst/>
              <a:gdLst/>
              <a:ahLst/>
              <a:cxnLst/>
              <a:rect r="r" b="b" t="t" l="l"/>
              <a:pathLst>
                <a:path h="16778514" w="33090957">
                  <a:moveTo>
                    <a:pt x="0" y="0"/>
                  </a:moveTo>
                  <a:lnTo>
                    <a:pt x="0" y="16778514"/>
                  </a:lnTo>
                  <a:lnTo>
                    <a:pt x="33090957" y="16778514"/>
                  </a:lnTo>
                  <a:lnTo>
                    <a:pt x="33090957" y="0"/>
                  </a:lnTo>
                  <a:lnTo>
                    <a:pt x="0" y="0"/>
                  </a:lnTo>
                  <a:close/>
                  <a:moveTo>
                    <a:pt x="33029999" y="16717555"/>
                  </a:moveTo>
                  <a:lnTo>
                    <a:pt x="59690" y="16717555"/>
                  </a:lnTo>
                  <a:lnTo>
                    <a:pt x="59690" y="59690"/>
                  </a:lnTo>
                  <a:lnTo>
                    <a:pt x="33029999" y="59690"/>
                  </a:lnTo>
                  <a:lnTo>
                    <a:pt x="33029999" y="16717555"/>
                  </a:lnTo>
                  <a:close/>
                </a:path>
              </a:pathLst>
            </a:custGeom>
            <a:solidFill>
              <a:srgbClr val="241D27"/>
            </a:solidFill>
          </p:spPr>
        </p:sp>
      </p:grpSp>
      <p:grpSp>
        <p:nvGrpSpPr>
          <p:cNvPr name="Group 4" id="4"/>
          <p:cNvGrpSpPr/>
          <p:nvPr/>
        </p:nvGrpSpPr>
        <p:grpSpPr>
          <a:xfrm rot="0">
            <a:off x="1028700" y="1028700"/>
            <a:ext cx="16230600" cy="2367294"/>
            <a:chOff x="0" y="0"/>
            <a:chExt cx="33090958" cy="4826440"/>
          </a:xfrm>
        </p:grpSpPr>
        <p:sp>
          <p:nvSpPr>
            <p:cNvPr name="Freeform 5" id="5"/>
            <p:cNvSpPr/>
            <p:nvPr/>
          </p:nvSpPr>
          <p:spPr>
            <a:xfrm>
              <a:off x="0" y="0"/>
              <a:ext cx="33090957" cy="4826440"/>
            </a:xfrm>
            <a:custGeom>
              <a:avLst/>
              <a:gdLst/>
              <a:ahLst/>
              <a:cxnLst/>
              <a:rect r="r" b="b" t="t" l="l"/>
              <a:pathLst>
                <a:path h="4826440" w="33090957">
                  <a:moveTo>
                    <a:pt x="0" y="0"/>
                  </a:moveTo>
                  <a:lnTo>
                    <a:pt x="0" y="4826440"/>
                  </a:lnTo>
                  <a:lnTo>
                    <a:pt x="33090957" y="4826440"/>
                  </a:lnTo>
                  <a:lnTo>
                    <a:pt x="33090957" y="0"/>
                  </a:lnTo>
                  <a:lnTo>
                    <a:pt x="0" y="0"/>
                  </a:lnTo>
                  <a:close/>
                  <a:moveTo>
                    <a:pt x="33029999" y="4765480"/>
                  </a:moveTo>
                  <a:lnTo>
                    <a:pt x="59690" y="4765480"/>
                  </a:lnTo>
                  <a:lnTo>
                    <a:pt x="59690" y="59690"/>
                  </a:lnTo>
                  <a:lnTo>
                    <a:pt x="33029999" y="59690"/>
                  </a:lnTo>
                  <a:lnTo>
                    <a:pt x="33029999" y="4765480"/>
                  </a:lnTo>
                  <a:close/>
                </a:path>
              </a:pathLst>
            </a:custGeom>
            <a:solidFill>
              <a:srgbClr val="241D27"/>
            </a:solidFill>
          </p:spPr>
        </p:sp>
      </p:grpSp>
      <p:sp>
        <p:nvSpPr>
          <p:cNvPr name="TextBox 6" id="6"/>
          <p:cNvSpPr txBox="true"/>
          <p:nvPr/>
        </p:nvSpPr>
        <p:spPr>
          <a:xfrm rot="0">
            <a:off x="1759752" y="1736097"/>
            <a:ext cx="12782017" cy="962025"/>
          </a:xfrm>
          <a:prstGeom prst="rect">
            <a:avLst/>
          </a:prstGeom>
        </p:spPr>
        <p:txBody>
          <a:bodyPr anchor="t" rtlCol="false" tIns="0" lIns="0" bIns="0" rIns="0">
            <a:spAutoFit/>
          </a:bodyPr>
          <a:lstStyle/>
          <a:p>
            <a:pPr>
              <a:lnSpc>
                <a:spcPts val="7680"/>
              </a:lnSpc>
            </a:pPr>
            <a:r>
              <a:rPr lang="en-US" sz="6400" spc="192">
                <a:solidFill>
                  <a:srgbClr val="241D27"/>
                </a:solidFill>
                <a:latin typeface="Space Mono Bold"/>
              </a:rPr>
              <a:t>Cloud migration strategy</a:t>
            </a:r>
          </a:p>
        </p:txBody>
      </p:sp>
      <p:sp>
        <p:nvSpPr>
          <p:cNvPr name="AutoShape 7" id="7"/>
          <p:cNvSpPr/>
          <p:nvPr/>
        </p:nvSpPr>
        <p:spPr>
          <a:xfrm rot="0">
            <a:off x="15177151" y="1028700"/>
            <a:ext cx="2082149" cy="2367294"/>
          </a:xfrm>
          <a:prstGeom prst="rect">
            <a:avLst/>
          </a:prstGeom>
          <a:solidFill>
            <a:srgbClr val="241D27"/>
          </a:solidFill>
        </p:spPr>
      </p:sp>
      <p:sp>
        <p:nvSpPr>
          <p:cNvPr name="TextBox 8" id="8"/>
          <p:cNvSpPr txBox="true"/>
          <p:nvPr/>
        </p:nvSpPr>
        <p:spPr>
          <a:xfrm rot="0">
            <a:off x="1483156" y="4307205"/>
            <a:ext cx="14953743" cy="4932045"/>
          </a:xfrm>
          <a:prstGeom prst="rect">
            <a:avLst/>
          </a:prstGeom>
        </p:spPr>
        <p:txBody>
          <a:bodyPr anchor="t" rtlCol="false" tIns="0" lIns="0" bIns="0" rIns="0">
            <a:spAutoFit/>
          </a:bodyPr>
          <a:lstStyle/>
          <a:p>
            <a:pPr algn="just">
              <a:lnSpc>
                <a:spcPts val="4949"/>
              </a:lnSpc>
            </a:pPr>
            <a:r>
              <a:rPr lang="en-US" sz="3299" spc="32">
                <a:solidFill>
                  <a:srgbClr val="241D27"/>
                </a:solidFill>
                <a:latin typeface="Space Mono"/>
              </a:rPr>
              <a:t>Large enterprises often discover components of the infrastructure that have become obsolete or will become inconsequential once moved to the cloud. These modules are not just unnecessary expenditure, they may actually be a security vulnerability as well. In such cases, it simply makes sense to retire these components and not move them to the cloud. Retiring the appropriate modules saves costs and increases security at the same time.</a:t>
            </a:r>
          </a:p>
        </p:txBody>
      </p:sp>
      <p:sp>
        <p:nvSpPr>
          <p:cNvPr name="TextBox 9" id="9"/>
          <p:cNvSpPr txBox="true"/>
          <p:nvPr/>
        </p:nvSpPr>
        <p:spPr>
          <a:xfrm rot="0">
            <a:off x="6952428" y="3671603"/>
            <a:ext cx="9484471" cy="571500"/>
          </a:xfrm>
          <a:prstGeom prst="rect">
            <a:avLst/>
          </a:prstGeom>
        </p:spPr>
        <p:txBody>
          <a:bodyPr anchor="t" rtlCol="false" tIns="0" lIns="0" bIns="0" rIns="0">
            <a:spAutoFit/>
          </a:bodyPr>
          <a:lstStyle/>
          <a:p>
            <a:pPr>
              <a:lnSpc>
                <a:spcPts val="4560"/>
              </a:lnSpc>
            </a:pPr>
            <a:r>
              <a:rPr lang="en-US" sz="3800" spc="380">
                <a:solidFill>
                  <a:srgbClr val="241D27"/>
                </a:solidFill>
                <a:latin typeface="Space Mono Bold"/>
              </a:rPr>
              <a:t>RETIRING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DAFam1yJIMM</dc:identifier>
  <dcterms:modified xsi:type="dcterms:W3CDTF">2011-08-01T06:04:30Z</dcterms:modified>
  <cp:revision>1</cp:revision>
  <dc:title>Cloud migration</dc:title>
</cp:coreProperties>
</file>

<file path=docProps/thumbnail.jpeg>
</file>